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286" r:id="rId1"/>
  </p:sldMasterIdLst>
  <p:notesMasterIdLst>
    <p:notesMasterId r:id="rId33"/>
  </p:notesMasterIdLst>
  <p:sldIdLst>
    <p:sldId id="256" r:id="rId2"/>
    <p:sldId id="262" r:id="rId3"/>
    <p:sldId id="274" r:id="rId4"/>
    <p:sldId id="292" r:id="rId5"/>
    <p:sldId id="273" r:id="rId6"/>
    <p:sldId id="259" r:id="rId7"/>
    <p:sldId id="293" r:id="rId8"/>
    <p:sldId id="258" r:id="rId9"/>
    <p:sldId id="261" r:id="rId10"/>
    <p:sldId id="275" r:id="rId11"/>
    <p:sldId id="267" r:id="rId12"/>
    <p:sldId id="268" r:id="rId13"/>
    <p:sldId id="269" r:id="rId14"/>
    <p:sldId id="271" r:id="rId15"/>
    <p:sldId id="264" r:id="rId16"/>
    <p:sldId id="280" r:id="rId17"/>
    <p:sldId id="282" r:id="rId18"/>
    <p:sldId id="289" r:id="rId19"/>
    <p:sldId id="284" r:id="rId20"/>
    <p:sldId id="281" r:id="rId21"/>
    <p:sldId id="288" r:id="rId22"/>
    <p:sldId id="286" r:id="rId23"/>
    <p:sldId id="290" r:id="rId24"/>
    <p:sldId id="291" r:id="rId25"/>
    <p:sldId id="260" r:id="rId26"/>
    <p:sldId id="265" r:id="rId27"/>
    <p:sldId id="266" r:id="rId28"/>
    <p:sldId id="277" r:id="rId29"/>
    <p:sldId id="276" r:id="rId30"/>
    <p:sldId id="278" r:id="rId31"/>
    <p:sldId id="279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B3E2229-F211-F247-947B-3C0D0A5C6B99}" v="1101" dt="2021-01-14T17:15:07.503"/>
    <p1510:client id="{33E5072D-BB88-7B65-C964-C9D12AC486AC}" v="1747" dt="2021-01-15T00:27:02.025"/>
    <p1510:client id="{8C625834-DE60-7AFE-3E6A-BCD31C00793D}" v="6" dt="2021-01-15T07:46:02.998"/>
    <p1510:client id="{AA54AF13-B371-4C54-46E4-F6F6DA8C49E9}" v="20" dt="2021-01-15T07:04:19.597"/>
    <p1510:client id="{B68E3493-AA7F-B3B1-F436-828D0C6C0F73}" v="566" dt="2021-01-15T07:47:35.592"/>
    <p1510:client id="{C05810A0-BB0A-FB15-CB8C-D84AB27E9C3E}" v="97" dt="2021-01-15T07:23:46.471"/>
    <p1510:client id="{D0EDD2F6-E2D2-896F-8B61-8FD460C02421}" v="2" dt="2021-01-14T19:27:35.479"/>
    <p1510:client id="{D543DDFA-7B8A-407E-AFF8-9906FFC2451D}" v="157" dt="2021-01-14T11:57:40.541"/>
    <p1510:client id="{DE0BBDBC-77AD-7DA6-74E0-8912216BDEDF}" v="102" dt="2021-01-15T07:06:54.633"/>
    <p1510:client id="{E9971C55-55C4-945C-F68D-C76604A8E20F}" v="1491" dt="2021-01-14T14:01:27.816"/>
    <p1510:client id="{F009B7EA-01CE-E589-165C-993FB9F041B1}" v="1542" dt="2021-01-14T23:14:09.41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7283EA-A186-422B-9CB2-730F2D50E0ED}" type="datetimeFigureOut">
              <a:rPr lang="fr-FR" smtClean="0"/>
              <a:t>15/01/2021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7E87F0-0D6A-44D5-86FB-5D746CA396B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129284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7E87F0-0D6A-44D5-86FB-5D746CA396B1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442466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89509-6E36-4786-BC47-EF6A0BC97BE9}" type="datetime1">
              <a:rPr lang="de-DE" smtClean="0"/>
              <a:t>15.01.2021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007817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0466D-0A15-4B23-A7D5-2DA7F0B8EB49}" type="datetime1">
              <a:rPr lang="de-DE" smtClean="0"/>
              <a:t>15.01.2021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931531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551B0-4661-4CE2-92C5-326B16DE5BC0}" type="datetime1">
              <a:rPr lang="de-DE" smtClean="0"/>
              <a:t>15.01.2021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309458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fr-FR"/>
              <a:t>Cliquez pour 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54DB2-0453-4E60-9696-DA6E3E3F29DA}" type="datetime1">
              <a:rPr lang="de-DE" smtClean="0"/>
              <a:t>15.01.2021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921815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21A179-A9BD-4316-A411-AE82AC4AA9FB}" type="datetime1">
              <a:rPr lang="de-DE" smtClean="0"/>
              <a:t>15.01.2021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031707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BDC65-0A0A-4149-99D2-3489CA009265}" type="datetime1">
              <a:rPr lang="de-DE" smtClean="0"/>
              <a:t>15.01.2021</a:t>
            </a:fld>
            <a:endParaRPr lang="de-DE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6322327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492FE-C11C-48A6-95CC-5AF0F04F2E16}" type="datetime1">
              <a:rPr lang="de-DE" smtClean="0"/>
              <a:t>15.01.2021</a:t>
            </a:fld>
            <a:endParaRPr lang="de-DE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3171372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11AA3-556C-4921-8D21-4B095A7C5164}" type="datetime1">
              <a:rPr lang="de-DE" smtClean="0"/>
              <a:t>15.01.2021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445633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770C4-4A1D-45CB-B6EF-7373D1AFBF09}" type="datetime1">
              <a:rPr lang="de-DE" smtClean="0"/>
              <a:t>15.01.2021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902587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1E7FB-DC7A-4CCF-BEF2-F79A4931658F}" type="datetime1">
              <a:rPr lang="de-DE" smtClean="0"/>
              <a:t>15.01.2021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116196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F49181-6490-40E8-9276-461C50D6877B}" type="datetime1">
              <a:rPr lang="de-DE" smtClean="0"/>
              <a:t>15.01.2021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142045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BB667-BAA2-4022-9DC6-A490E01044A1}" type="datetime1">
              <a:rPr lang="de-DE" smtClean="0"/>
              <a:t>15.01.2021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4316010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28843-D3A6-41D0-ABD3-6AD47CD4892D}" type="datetime1">
              <a:rPr lang="de-DE" smtClean="0"/>
              <a:t>15.01.2021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2499308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0421F0-A94F-49C0-86D4-A0C4AD562DFF}" type="datetime1">
              <a:rPr lang="de-DE" smtClean="0"/>
              <a:t>15.01.2021</a:t>
            </a:fld>
            <a:endParaRPr lang="de-DE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887973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024AA-F851-4689-A84C-A0665F367404}" type="datetime1">
              <a:rPr lang="de-DE" smtClean="0"/>
              <a:t>15.01.2021</a:t>
            </a:fld>
            <a:endParaRPr lang="de-DE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990317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F9D3D-6561-4720-9B00-B225629CF1B8}" type="datetime1">
              <a:rPr lang="de-DE" smtClean="0"/>
              <a:t>15.01.2021</a:t>
            </a:fld>
            <a:endParaRPr lang="de-DE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8700898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5F0D88-AB40-4CE2-B6BF-1D925344BDA4}" type="datetime1">
              <a:rPr lang="de-DE" smtClean="0"/>
              <a:t>15.01.2021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381423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E86477F3-7E2A-4D84-9BC1-31AAE27CC7EF}" type="datetime1">
              <a:rPr lang="de-DE" smtClean="0"/>
              <a:t>15.01.2021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309036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287" r:id="rId1"/>
    <p:sldLayoutId id="2147484288" r:id="rId2"/>
    <p:sldLayoutId id="2147484289" r:id="rId3"/>
    <p:sldLayoutId id="2147484290" r:id="rId4"/>
    <p:sldLayoutId id="2147484291" r:id="rId5"/>
    <p:sldLayoutId id="2147484292" r:id="rId6"/>
    <p:sldLayoutId id="2147484293" r:id="rId7"/>
    <p:sldLayoutId id="2147484294" r:id="rId8"/>
    <p:sldLayoutId id="2147484295" r:id="rId9"/>
    <p:sldLayoutId id="2147484296" r:id="rId10"/>
    <p:sldLayoutId id="2147484297" r:id="rId11"/>
    <p:sldLayoutId id="2147484298" r:id="rId12"/>
    <p:sldLayoutId id="2147484299" r:id="rId13"/>
    <p:sldLayoutId id="2147484300" r:id="rId14"/>
    <p:sldLayoutId id="2147484301" r:id="rId15"/>
    <p:sldLayoutId id="2147484302" r:id="rId16"/>
    <p:sldLayoutId id="2147484303" r:id="rId1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25.png"/><Relationship Id="rId4" Type="http://schemas.openxmlformats.org/officeDocument/2006/relationships/image" Target="../media/image24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 descr="Une image contenant texte&#10;&#10;Description générée automatiquement">
            <a:extLst>
              <a:ext uri="{FF2B5EF4-FFF2-40B4-BE49-F238E27FC236}">
                <a16:creationId xmlns:a16="http://schemas.microsoft.com/office/drawing/2014/main" id="{3DE4B662-B566-41C9-8EFF-C6C95E9732D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9" r="4" b="4"/>
          <a:stretch/>
        </p:blipFill>
        <p:spPr>
          <a:xfrm>
            <a:off x="1" y="-5"/>
            <a:ext cx="4060014" cy="5020241"/>
          </a:xfrm>
          <a:custGeom>
            <a:avLst/>
            <a:gdLst/>
            <a:ahLst/>
            <a:cxnLst/>
            <a:rect l="l" t="t" r="r" b="b"/>
            <a:pathLst>
              <a:path w="4060014" h="5020241">
                <a:moveTo>
                  <a:pt x="0" y="0"/>
                </a:moveTo>
                <a:lnTo>
                  <a:pt x="4060014" y="0"/>
                </a:lnTo>
                <a:lnTo>
                  <a:pt x="4060014" y="4510064"/>
                </a:lnTo>
                <a:lnTo>
                  <a:pt x="3889152" y="4499379"/>
                </a:lnTo>
                <a:lnTo>
                  <a:pt x="3464881" y="4469954"/>
                </a:lnTo>
                <a:lnTo>
                  <a:pt x="3057678" y="4439126"/>
                </a:lnTo>
                <a:lnTo>
                  <a:pt x="2672421" y="4405147"/>
                </a:lnTo>
                <a:lnTo>
                  <a:pt x="2304232" y="4369765"/>
                </a:lnTo>
                <a:lnTo>
                  <a:pt x="1962864" y="4331582"/>
                </a:lnTo>
                <a:lnTo>
                  <a:pt x="1642223" y="4294099"/>
                </a:lnTo>
                <a:lnTo>
                  <a:pt x="1347183" y="4256616"/>
                </a:lnTo>
                <a:lnTo>
                  <a:pt x="1076528" y="4221235"/>
                </a:lnTo>
                <a:lnTo>
                  <a:pt x="836351" y="4187605"/>
                </a:lnTo>
                <a:lnTo>
                  <a:pt x="619339" y="4155727"/>
                </a:lnTo>
                <a:lnTo>
                  <a:pt x="436464" y="4129104"/>
                </a:lnTo>
                <a:lnTo>
                  <a:pt x="282848" y="4103881"/>
                </a:lnTo>
                <a:lnTo>
                  <a:pt x="71932" y="4067800"/>
                </a:lnTo>
                <a:lnTo>
                  <a:pt x="1" y="4055539"/>
                </a:lnTo>
                <a:lnTo>
                  <a:pt x="1" y="5020241"/>
                </a:lnTo>
                <a:lnTo>
                  <a:pt x="0" y="5020241"/>
                </a:lnTo>
                <a:close/>
              </a:path>
            </a:pathLst>
          </a:custGeom>
        </p:spPr>
      </p:pic>
      <p:pic>
        <p:nvPicPr>
          <p:cNvPr id="8" name="Image 7" descr="Une image contenant extérieur&#10;&#10;Description générée automatiquement">
            <a:extLst>
              <a:ext uri="{FF2B5EF4-FFF2-40B4-BE49-F238E27FC236}">
                <a16:creationId xmlns:a16="http://schemas.microsoft.com/office/drawing/2014/main" id="{3E9702DF-F982-418E-9C70-3C4DF5297BC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89" r="3" b="3"/>
          <a:stretch/>
        </p:blipFill>
        <p:spPr>
          <a:xfrm>
            <a:off x="8131987" y="-7"/>
            <a:ext cx="4059709" cy="4542350"/>
          </a:xfrm>
          <a:custGeom>
            <a:avLst/>
            <a:gdLst/>
            <a:ahLst/>
            <a:cxnLst/>
            <a:rect l="l" t="t" r="r" b="b"/>
            <a:pathLst>
              <a:path w="4059709" h="4542350">
                <a:moveTo>
                  <a:pt x="0" y="0"/>
                </a:moveTo>
                <a:lnTo>
                  <a:pt x="4059709" y="0"/>
                </a:lnTo>
                <a:lnTo>
                  <a:pt x="4059709" y="4057991"/>
                </a:lnTo>
                <a:lnTo>
                  <a:pt x="3782959" y="4110187"/>
                </a:lnTo>
                <a:lnTo>
                  <a:pt x="3507426" y="4159931"/>
                </a:lnTo>
                <a:lnTo>
                  <a:pt x="3230675" y="4208624"/>
                </a:lnTo>
                <a:lnTo>
                  <a:pt x="2952704" y="4250310"/>
                </a:lnTo>
                <a:lnTo>
                  <a:pt x="2675953" y="4292347"/>
                </a:lnTo>
                <a:lnTo>
                  <a:pt x="2397982" y="4331582"/>
                </a:lnTo>
                <a:lnTo>
                  <a:pt x="2123669" y="4365211"/>
                </a:lnTo>
                <a:lnTo>
                  <a:pt x="1845698" y="4397089"/>
                </a:lnTo>
                <a:lnTo>
                  <a:pt x="1568947" y="4426165"/>
                </a:lnTo>
                <a:lnTo>
                  <a:pt x="1297072" y="4451387"/>
                </a:lnTo>
                <a:lnTo>
                  <a:pt x="1021540" y="4476609"/>
                </a:lnTo>
                <a:lnTo>
                  <a:pt x="749665" y="4497628"/>
                </a:lnTo>
                <a:lnTo>
                  <a:pt x="477790" y="4514092"/>
                </a:lnTo>
                <a:lnTo>
                  <a:pt x="207135" y="4531258"/>
                </a:lnTo>
                <a:lnTo>
                  <a:pt x="0" y="4542350"/>
                </a:lnTo>
                <a:close/>
              </a:path>
            </a:pathLst>
          </a:custGeom>
        </p:spPr>
      </p:pic>
      <p:sp>
        <p:nvSpPr>
          <p:cNvPr id="15" name="Freeform 16">
            <a:extLst>
              <a:ext uri="{FF2B5EF4-FFF2-40B4-BE49-F238E27FC236}">
                <a16:creationId xmlns:a16="http://schemas.microsoft.com/office/drawing/2014/main" id="{E4F17063-EDA4-417B-946F-BA357F3B39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3753695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2">
              <a:alpha val="40000"/>
            </a:schemeClr>
          </a:solidFill>
          <a:ln>
            <a:noFill/>
          </a:ln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D36F3EEA-55D4-4677-80E7-92D00B8F34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55533"/>
            <a:ext cx="12192000" cy="2802467"/>
          </a:xfrm>
          <a:custGeom>
            <a:avLst/>
            <a:gdLst>
              <a:gd name="connsiteX0" fmla="*/ 1 w 12192000"/>
              <a:gd name="connsiteY0" fmla="*/ 0 h 2802467"/>
              <a:gd name="connsiteX1" fmla="*/ 71932 w 12192000"/>
              <a:gd name="connsiteY1" fmla="*/ 12261 h 2802467"/>
              <a:gd name="connsiteX2" fmla="*/ 282848 w 12192000"/>
              <a:gd name="connsiteY2" fmla="*/ 48342 h 2802467"/>
              <a:gd name="connsiteX3" fmla="*/ 436464 w 12192000"/>
              <a:gd name="connsiteY3" fmla="*/ 73565 h 2802467"/>
              <a:gd name="connsiteX4" fmla="*/ 619339 w 12192000"/>
              <a:gd name="connsiteY4" fmla="*/ 100188 h 2802467"/>
              <a:gd name="connsiteX5" fmla="*/ 836351 w 12192000"/>
              <a:gd name="connsiteY5" fmla="*/ 132066 h 2802467"/>
              <a:gd name="connsiteX6" fmla="*/ 1076528 w 12192000"/>
              <a:gd name="connsiteY6" fmla="*/ 165696 h 2802467"/>
              <a:gd name="connsiteX7" fmla="*/ 1347183 w 12192000"/>
              <a:gd name="connsiteY7" fmla="*/ 201077 h 2802467"/>
              <a:gd name="connsiteX8" fmla="*/ 1642223 w 12192000"/>
              <a:gd name="connsiteY8" fmla="*/ 238560 h 2802467"/>
              <a:gd name="connsiteX9" fmla="*/ 1962864 w 12192000"/>
              <a:gd name="connsiteY9" fmla="*/ 276043 h 2802467"/>
              <a:gd name="connsiteX10" fmla="*/ 2304232 w 12192000"/>
              <a:gd name="connsiteY10" fmla="*/ 314226 h 2802467"/>
              <a:gd name="connsiteX11" fmla="*/ 2672421 w 12192000"/>
              <a:gd name="connsiteY11" fmla="*/ 349608 h 2802467"/>
              <a:gd name="connsiteX12" fmla="*/ 3057678 w 12192000"/>
              <a:gd name="connsiteY12" fmla="*/ 383587 h 2802467"/>
              <a:gd name="connsiteX13" fmla="*/ 3464881 w 12192000"/>
              <a:gd name="connsiteY13" fmla="*/ 414415 h 2802467"/>
              <a:gd name="connsiteX14" fmla="*/ 3889152 w 12192000"/>
              <a:gd name="connsiteY14" fmla="*/ 443840 h 2802467"/>
              <a:gd name="connsiteX15" fmla="*/ 4331710 w 12192000"/>
              <a:gd name="connsiteY15" fmla="*/ 471515 h 2802467"/>
              <a:gd name="connsiteX16" fmla="*/ 4558476 w 12192000"/>
              <a:gd name="connsiteY16" fmla="*/ 481323 h 2802467"/>
              <a:gd name="connsiteX17" fmla="*/ 4790118 w 12192000"/>
              <a:gd name="connsiteY17" fmla="*/ 492183 h 2802467"/>
              <a:gd name="connsiteX18" fmla="*/ 5025418 w 12192000"/>
              <a:gd name="connsiteY18" fmla="*/ 502342 h 2802467"/>
              <a:gd name="connsiteX19" fmla="*/ 5261937 w 12192000"/>
              <a:gd name="connsiteY19" fmla="*/ 508998 h 2802467"/>
              <a:gd name="connsiteX20" fmla="*/ 5503332 w 12192000"/>
              <a:gd name="connsiteY20" fmla="*/ 514953 h 2802467"/>
              <a:gd name="connsiteX21" fmla="*/ 5747166 w 12192000"/>
              <a:gd name="connsiteY21" fmla="*/ 521259 h 2802467"/>
              <a:gd name="connsiteX22" fmla="*/ 5995877 w 12192000"/>
              <a:gd name="connsiteY22" fmla="*/ 525462 h 2802467"/>
              <a:gd name="connsiteX23" fmla="*/ 6247026 w 12192000"/>
              <a:gd name="connsiteY23" fmla="*/ 525462 h 2802467"/>
              <a:gd name="connsiteX24" fmla="*/ 6500613 w 12192000"/>
              <a:gd name="connsiteY24" fmla="*/ 527564 h 2802467"/>
              <a:gd name="connsiteX25" fmla="*/ 6756639 w 12192000"/>
              <a:gd name="connsiteY25" fmla="*/ 525462 h 2802467"/>
              <a:gd name="connsiteX26" fmla="*/ 7016322 w 12192000"/>
              <a:gd name="connsiteY26" fmla="*/ 521259 h 2802467"/>
              <a:gd name="connsiteX27" fmla="*/ 7276005 w 12192000"/>
              <a:gd name="connsiteY27" fmla="*/ 517405 h 2802467"/>
              <a:gd name="connsiteX28" fmla="*/ 7539345 w 12192000"/>
              <a:gd name="connsiteY28" fmla="*/ 508998 h 2802467"/>
              <a:gd name="connsiteX29" fmla="*/ 7805124 w 12192000"/>
              <a:gd name="connsiteY29" fmla="*/ 500240 h 2802467"/>
              <a:gd name="connsiteX30" fmla="*/ 8070903 w 12192000"/>
              <a:gd name="connsiteY30" fmla="*/ 490081 h 2802467"/>
              <a:gd name="connsiteX31" fmla="*/ 8339121 w 12192000"/>
              <a:gd name="connsiteY31" fmla="*/ 475719 h 2802467"/>
              <a:gd name="connsiteX32" fmla="*/ 8609776 w 12192000"/>
              <a:gd name="connsiteY32" fmla="*/ 458553 h 2802467"/>
              <a:gd name="connsiteX33" fmla="*/ 8881651 w 12192000"/>
              <a:gd name="connsiteY33" fmla="*/ 442089 h 2802467"/>
              <a:gd name="connsiteX34" fmla="*/ 9153526 w 12192000"/>
              <a:gd name="connsiteY34" fmla="*/ 421070 h 2802467"/>
              <a:gd name="connsiteX35" fmla="*/ 9429058 w 12192000"/>
              <a:gd name="connsiteY35" fmla="*/ 395848 h 2802467"/>
              <a:gd name="connsiteX36" fmla="*/ 9700933 w 12192000"/>
              <a:gd name="connsiteY36" fmla="*/ 370626 h 2802467"/>
              <a:gd name="connsiteX37" fmla="*/ 9977684 w 12192000"/>
              <a:gd name="connsiteY37" fmla="*/ 341550 h 2802467"/>
              <a:gd name="connsiteX38" fmla="*/ 10255655 w 12192000"/>
              <a:gd name="connsiteY38" fmla="*/ 309672 h 2802467"/>
              <a:gd name="connsiteX39" fmla="*/ 10529968 w 12192000"/>
              <a:gd name="connsiteY39" fmla="*/ 276043 h 2802467"/>
              <a:gd name="connsiteX40" fmla="*/ 10807939 w 12192000"/>
              <a:gd name="connsiteY40" fmla="*/ 236808 h 2802467"/>
              <a:gd name="connsiteX41" fmla="*/ 11084690 w 12192000"/>
              <a:gd name="connsiteY41" fmla="*/ 194771 h 2802467"/>
              <a:gd name="connsiteX42" fmla="*/ 11362661 w 12192000"/>
              <a:gd name="connsiteY42" fmla="*/ 153085 h 2802467"/>
              <a:gd name="connsiteX43" fmla="*/ 11639412 w 12192000"/>
              <a:gd name="connsiteY43" fmla="*/ 104392 h 2802467"/>
              <a:gd name="connsiteX44" fmla="*/ 11914945 w 12192000"/>
              <a:gd name="connsiteY44" fmla="*/ 54648 h 2802467"/>
              <a:gd name="connsiteX45" fmla="*/ 12191696 w 12192000"/>
              <a:gd name="connsiteY45" fmla="*/ 2452 h 2802467"/>
              <a:gd name="connsiteX46" fmla="*/ 12191696 w 12192000"/>
              <a:gd name="connsiteY46" fmla="*/ 2236410 h 2802467"/>
              <a:gd name="connsiteX47" fmla="*/ 12192000 w 12192000"/>
              <a:gd name="connsiteY47" fmla="*/ 2236410 h 2802467"/>
              <a:gd name="connsiteX48" fmla="*/ 12192000 w 12192000"/>
              <a:gd name="connsiteY48" fmla="*/ 2802467 h 2802467"/>
              <a:gd name="connsiteX49" fmla="*/ 12191696 w 12192000"/>
              <a:gd name="connsiteY49" fmla="*/ 2802467 h 2802467"/>
              <a:gd name="connsiteX50" fmla="*/ 0 w 12192000"/>
              <a:gd name="connsiteY50" fmla="*/ 2802467 h 2802467"/>
              <a:gd name="connsiteX51" fmla="*/ 0 w 12192000"/>
              <a:gd name="connsiteY51" fmla="*/ 2236410 h 2802467"/>
              <a:gd name="connsiteX52" fmla="*/ 1 w 12192000"/>
              <a:gd name="connsiteY52" fmla="*/ 2236410 h 2802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2192000" h="2802467">
                <a:moveTo>
                  <a:pt x="1" y="0"/>
                </a:moveTo>
                <a:lnTo>
                  <a:pt x="71932" y="12261"/>
                </a:lnTo>
                <a:lnTo>
                  <a:pt x="282848" y="48342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3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6"/>
                </a:lnTo>
                <a:lnTo>
                  <a:pt x="2672421" y="349608"/>
                </a:lnTo>
                <a:lnTo>
                  <a:pt x="3057678" y="383587"/>
                </a:lnTo>
                <a:lnTo>
                  <a:pt x="3464881" y="414415"/>
                </a:lnTo>
                <a:lnTo>
                  <a:pt x="3889152" y="443840"/>
                </a:lnTo>
                <a:lnTo>
                  <a:pt x="4331710" y="471515"/>
                </a:lnTo>
                <a:lnTo>
                  <a:pt x="4558476" y="481323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6" y="521259"/>
                </a:lnTo>
                <a:lnTo>
                  <a:pt x="5995877" y="525462"/>
                </a:lnTo>
                <a:lnTo>
                  <a:pt x="6247026" y="525462"/>
                </a:lnTo>
                <a:lnTo>
                  <a:pt x="6500613" y="527564"/>
                </a:lnTo>
                <a:lnTo>
                  <a:pt x="6756639" y="525462"/>
                </a:lnTo>
                <a:lnTo>
                  <a:pt x="7016322" y="521259"/>
                </a:lnTo>
                <a:lnTo>
                  <a:pt x="7276005" y="517405"/>
                </a:lnTo>
                <a:lnTo>
                  <a:pt x="7539345" y="508998"/>
                </a:lnTo>
                <a:lnTo>
                  <a:pt x="7805124" y="500240"/>
                </a:lnTo>
                <a:lnTo>
                  <a:pt x="8070903" y="490081"/>
                </a:lnTo>
                <a:lnTo>
                  <a:pt x="8339121" y="475719"/>
                </a:lnTo>
                <a:lnTo>
                  <a:pt x="8609776" y="458553"/>
                </a:lnTo>
                <a:lnTo>
                  <a:pt x="8881651" y="442089"/>
                </a:lnTo>
                <a:lnTo>
                  <a:pt x="9153526" y="421070"/>
                </a:lnTo>
                <a:lnTo>
                  <a:pt x="9429058" y="395848"/>
                </a:lnTo>
                <a:lnTo>
                  <a:pt x="9700933" y="370626"/>
                </a:lnTo>
                <a:lnTo>
                  <a:pt x="9977684" y="341550"/>
                </a:lnTo>
                <a:lnTo>
                  <a:pt x="10255655" y="309672"/>
                </a:lnTo>
                <a:lnTo>
                  <a:pt x="10529968" y="276043"/>
                </a:lnTo>
                <a:lnTo>
                  <a:pt x="10807939" y="236808"/>
                </a:lnTo>
                <a:lnTo>
                  <a:pt x="11084690" y="194771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236410"/>
                </a:lnTo>
                <a:lnTo>
                  <a:pt x="12192000" y="2236410"/>
                </a:lnTo>
                <a:lnTo>
                  <a:pt x="12192000" y="2802467"/>
                </a:lnTo>
                <a:lnTo>
                  <a:pt x="12191696" y="2802467"/>
                </a:lnTo>
                <a:lnTo>
                  <a:pt x="0" y="2802467"/>
                </a:lnTo>
                <a:lnTo>
                  <a:pt x="0" y="2236410"/>
                </a:lnTo>
                <a:lnTo>
                  <a:pt x="1" y="223641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36916" y="4854346"/>
            <a:ext cx="10407602" cy="868026"/>
          </a:xfrm>
        </p:spPr>
        <p:txBody>
          <a:bodyPr>
            <a:normAutofit/>
          </a:bodyPr>
          <a:lstStyle/>
          <a:p>
            <a:r>
              <a:rPr lang="fr-FR" sz="4800">
                <a:solidFill>
                  <a:srgbClr val="EBEBEB"/>
                </a:solidFill>
                <a:cs typeface="Calibri Light"/>
              </a:rPr>
              <a:t>Présentation</a:t>
            </a:r>
            <a:endParaRPr lang="fr-FR" sz="4800">
              <a:solidFill>
                <a:srgbClr val="EBEBEB"/>
              </a:solidFill>
            </a:endParaRP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636917" y="5722374"/>
            <a:ext cx="10407602" cy="48792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de-DE">
                <a:solidFill>
                  <a:schemeClr val="tx2">
                    <a:lumMod val="40000"/>
                    <a:lumOff val="60000"/>
                  </a:schemeClr>
                </a:solidFill>
                <a:cs typeface="Calibri"/>
              </a:rPr>
              <a:t>Module Interne</a:t>
            </a:r>
            <a:endParaRPr lang="de-DE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6" name="Image 5" descr="Une image contenant extérieur, ciel, terrain&#10;&#10;Description générée automatiquement">
            <a:extLst>
              <a:ext uri="{FF2B5EF4-FFF2-40B4-BE49-F238E27FC236}">
                <a16:creationId xmlns:a16="http://schemas.microsoft.com/office/drawing/2014/main" id="{DDB4AEE3-B940-4AD3-B5E1-46E7D9FB25AA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58" r="1" b="1"/>
          <a:stretch/>
        </p:blipFill>
        <p:spPr>
          <a:xfrm>
            <a:off x="4060015" y="10"/>
            <a:ext cx="4071972" cy="4583093"/>
          </a:xfrm>
          <a:custGeom>
            <a:avLst/>
            <a:gdLst/>
            <a:ahLst/>
            <a:cxnLst/>
            <a:rect l="l" t="t" r="r" b="b"/>
            <a:pathLst>
              <a:path w="4071972" h="4583103">
                <a:moveTo>
                  <a:pt x="0" y="0"/>
                </a:moveTo>
                <a:lnTo>
                  <a:pt x="4071972" y="0"/>
                </a:lnTo>
                <a:lnTo>
                  <a:pt x="4071972" y="4542358"/>
                </a:lnTo>
                <a:lnTo>
                  <a:pt x="4011042" y="4545620"/>
                </a:lnTo>
                <a:lnTo>
                  <a:pt x="3745263" y="4555779"/>
                </a:lnTo>
                <a:lnTo>
                  <a:pt x="3479483" y="4564537"/>
                </a:lnTo>
                <a:lnTo>
                  <a:pt x="3216143" y="4572944"/>
                </a:lnTo>
                <a:lnTo>
                  <a:pt x="2956461" y="4576798"/>
                </a:lnTo>
                <a:lnTo>
                  <a:pt x="2696778" y="4581001"/>
                </a:lnTo>
                <a:lnTo>
                  <a:pt x="2440752" y="4583103"/>
                </a:lnTo>
                <a:lnTo>
                  <a:pt x="2187164" y="4581001"/>
                </a:lnTo>
                <a:lnTo>
                  <a:pt x="1936015" y="4581001"/>
                </a:lnTo>
                <a:lnTo>
                  <a:pt x="1687305" y="4576798"/>
                </a:lnTo>
                <a:lnTo>
                  <a:pt x="1443471" y="4570492"/>
                </a:lnTo>
                <a:lnTo>
                  <a:pt x="1202077" y="4564537"/>
                </a:lnTo>
                <a:lnTo>
                  <a:pt x="965557" y="4557881"/>
                </a:lnTo>
                <a:lnTo>
                  <a:pt x="730256" y="4547722"/>
                </a:lnTo>
                <a:lnTo>
                  <a:pt x="498615" y="4536862"/>
                </a:lnTo>
                <a:lnTo>
                  <a:pt x="271848" y="4527054"/>
                </a:lnTo>
                <a:lnTo>
                  <a:pt x="0" y="4510054"/>
                </a:lnTo>
                <a:close/>
              </a:path>
            </a:pathLst>
          </a:custGeom>
        </p:spPr>
      </p:pic>
      <p:pic>
        <p:nvPicPr>
          <p:cNvPr id="6148" name="Picture 4" descr="Ingénieur.e Electronique">
            <a:extLst>
              <a:ext uri="{FF2B5EF4-FFF2-40B4-BE49-F238E27FC236}">
                <a16:creationId xmlns:a16="http://schemas.microsoft.com/office/drawing/2014/main" id="{3C1080A2-82F5-475C-96F4-7EFC64BEF5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6980" y="4680261"/>
            <a:ext cx="1553009" cy="1553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ITII">
            <a:extLst>
              <a:ext uri="{FF2B5EF4-FFF2-40B4-BE49-F238E27FC236}">
                <a16:creationId xmlns:a16="http://schemas.microsoft.com/office/drawing/2014/main" id="{9E7262DF-F5A1-4E4A-845B-A5B8ABF7D5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8340" y="4779050"/>
            <a:ext cx="1665374" cy="1355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Espace réservé du pied de page 11">
            <a:extLst>
              <a:ext uri="{FF2B5EF4-FFF2-40B4-BE49-F238E27FC236}">
                <a16:creationId xmlns:a16="http://schemas.microsoft.com/office/drawing/2014/main" id="{52B45FFD-D2E5-49A4-8CAA-C31AB8C66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278340" y="6404028"/>
            <a:ext cx="3859795" cy="304801"/>
          </a:xfrm>
        </p:spPr>
        <p:txBody>
          <a:bodyPr/>
          <a:lstStyle/>
          <a:p>
            <a:r>
              <a:rPr lang="de-DE" sz="1200" b="1"/>
              <a:t>KHILIFI Yanis - KIPFER Valentin - IMBERT Swann - SABATIER Lucas</a:t>
            </a:r>
          </a:p>
        </p:txBody>
      </p:sp>
    </p:spTree>
    <p:extLst>
      <p:ext uri="{BB962C8B-B14F-4D97-AF65-F5344CB8AC3E}">
        <p14:creationId xmlns:p14="http://schemas.microsoft.com/office/powerpoint/2010/main" val="37840890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91B28F63-CF00-448F-B141-FE33C33B1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2AE609E2-8522-44E4-9077-980E5BCF3E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6" name="Oval 35">
            <a:extLst>
              <a:ext uri="{FF2B5EF4-FFF2-40B4-BE49-F238E27FC236}">
                <a16:creationId xmlns:a16="http://schemas.microsoft.com/office/drawing/2014/main" id="{4FA533C5-33E3-4611-AF9F-72811D8B26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8949AD42-25FD-4C3D-9EEE-B7FEC58099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6AC7D913-60B7-4603-881B-831DA5D3A9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87F0FDC4-AD8C-47D9-9131-623C98ADB0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DE27238C-8EAF-4098-86E6-7723B7DAE6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Freeform 36">
            <a:extLst>
              <a:ext uri="{FF2B5EF4-FFF2-40B4-BE49-F238E27FC236}">
                <a16:creationId xmlns:a16="http://schemas.microsoft.com/office/drawing/2014/main" id="{992F97B1-1891-4FCC-9E5F-BA97EDB48F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351010" y="0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60000"/>
              <a:lumOff val="40000"/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8" name="Freeform: Shape 47">
            <a:extLst>
              <a:ext uri="{FF2B5EF4-FFF2-40B4-BE49-F238E27FC236}">
                <a16:creationId xmlns:a16="http://schemas.microsoft.com/office/drawing/2014/main" id="{78C6C821-FEE1-4EB6-9590-C021440C77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0"/>
            <a:ext cx="9700459" cy="6858001"/>
          </a:xfrm>
          <a:custGeom>
            <a:avLst/>
            <a:gdLst>
              <a:gd name="connsiteX0" fmla="*/ 0 w 9700459"/>
              <a:gd name="connsiteY0" fmla="*/ 0 h 6858001"/>
              <a:gd name="connsiteX1" fmla="*/ 1323975 w 9700459"/>
              <a:gd name="connsiteY1" fmla="*/ 0 h 6858001"/>
              <a:gd name="connsiteX2" fmla="*/ 1517015 w 9700459"/>
              <a:gd name="connsiteY2" fmla="*/ 0 h 6858001"/>
              <a:gd name="connsiteX3" fmla="*/ 3241265 w 9700459"/>
              <a:gd name="connsiteY3" fmla="*/ 0 h 6858001"/>
              <a:gd name="connsiteX4" fmla="*/ 3241265 w 9700459"/>
              <a:gd name="connsiteY4" fmla="*/ 1 h 6858001"/>
              <a:gd name="connsiteX5" fmla="*/ 8355744 w 9700459"/>
              <a:gd name="connsiteY5" fmla="*/ 1 h 6858001"/>
              <a:gd name="connsiteX6" fmla="*/ 8355744 w 9700459"/>
              <a:gd name="connsiteY6" fmla="*/ 0 h 6858001"/>
              <a:gd name="connsiteX7" fmla="*/ 9699282 w 9700459"/>
              <a:gd name="connsiteY7" fmla="*/ 0 h 6858001"/>
              <a:gd name="connsiteX8" fmla="*/ 9674237 w 9700459"/>
              <a:gd name="connsiteY8" fmla="*/ 155677 h 6858001"/>
              <a:gd name="connsiteX9" fmla="*/ 9650368 w 9700459"/>
              <a:gd name="connsiteY9" fmla="*/ 310668 h 6858001"/>
              <a:gd name="connsiteX10" fmla="*/ 9627004 w 9700459"/>
              <a:gd name="connsiteY10" fmla="*/ 466344 h 6858001"/>
              <a:gd name="connsiteX11" fmla="*/ 9607001 w 9700459"/>
              <a:gd name="connsiteY11" fmla="*/ 622707 h 6858001"/>
              <a:gd name="connsiteX12" fmla="*/ 9586830 w 9700459"/>
              <a:gd name="connsiteY12" fmla="*/ 778383 h 6858001"/>
              <a:gd name="connsiteX13" fmla="*/ 9568004 w 9700459"/>
              <a:gd name="connsiteY13" fmla="*/ 934746 h 6858001"/>
              <a:gd name="connsiteX14" fmla="*/ 9551868 w 9700459"/>
              <a:gd name="connsiteY14" fmla="*/ 1089051 h 6858001"/>
              <a:gd name="connsiteX15" fmla="*/ 9536572 w 9700459"/>
              <a:gd name="connsiteY15" fmla="*/ 1245413 h 6858001"/>
              <a:gd name="connsiteX16" fmla="*/ 9522620 w 9700459"/>
              <a:gd name="connsiteY16" fmla="*/ 1401090 h 6858001"/>
              <a:gd name="connsiteX17" fmla="*/ 9510518 w 9700459"/>
              <a:gd name="connsiteY17" fmla="*/ 1554023 h 6858001"/>
              <a:gd name="connsiteX18" fmla="*/ 9498415 w 9700459"/>
              <a:gd name="connsiteY18" fmla="*/ 1709014 h 6858001"/>
              <a:gd name="connsiteX19" fmla="*/ 9488330 w 9700459"/>
              <a:gd name="connsiteY19" fmla="*/ 1861947 h 6858001"/>
              <a:gd name="connsiteX20" fmla="*/ 9480430 w 9700459"/>
              <a:gd name="connsiteY20" fmla="*/ 2014881 h 6858001"/>
              <a:gd name="connsiteX21" fmla="*/ 9472193 w 9700459"/>
              <a:gd name="connsiteY21" fmla="*/ 2167128 h 6858001"/>
              <a:gd name="connsiteX22" fmla="*/ 9465302 w 9700459"/>
              <a:gd name="connsiteY22" fmla="*/ 2318004 h 6858001"/>
              <a:gd name="connsiteX23" fmla="*/ 9460427 w 9700459"/>
              <a:gd name="connsiteY23" fmla="*/ 2467509 h 6858001"/>
              <a:gd name="connsiteX24" fmla="*/ 9456225 w 9700459"/>
              <a:gd name="connsiteY24" fmla="*/ 2617013 h 6858001"/>
              <a:gd name="connsiteX25" fmla="*/ 9452191 w 9700459"/>
              <a:gd name="connsiteY25" fmla="*/ 2765146 h 6858001"/>
              <a:gd name="connsiteX26" fmla="*/ 9450342 w 9700459"/>
              <a:gd name="connsiteY26" fmla="*/ 2911221 h 6858001"/>
              <a:gd name="connsiteX27" fmla="*/ 9448325 w 9700459"/>
              <a:gd name="connsiteY27" fmla="*/ 3057297 h 6858001"/>
              <a:gd name="connsiteX28" fmla="*/ 9447316 w 9700459"/>
              <a:gd name="connsiteY28" fmla="*/ 3201315 h 6858001"/>
              <a:gd name="connsiteX29" fmla="*/ 9448325 w 9700459"/>
              <a:gd name="connsiteY29" fmla="*/ 3343961 h 6858001"/>
              <a:gd name="connsiteX30" fmla="*/ 9448325 w 9700459"/>
              <a:gd name="connsiteY30" fmla="*/ 3485236 h 6858001"/>
              <a:gd name="connsiteX31" fmla="*/ 9450342 w 9700459"/>
              <a:gd name="connsiteY31" fmla="*/ 3625139 h 6858001"/>
              <a:gd name="connsiteX32" fmla="*/ 9453367 w 9700459"/>
              <a:gd name="connsiteY32" fmla="*/ 3762299 h 6858001"/>
              <a:gd name="connsiteX33" fmla="*/ 9456225 w 9700459"/>
              <a:gd name="connsiteY33" fmla="*/ 3898087 h 6858001"/>
              <a:gd name="connsiteX34" fmla="*/ 9459419 w 9700459"/>
              <a:gd name="connsiteY34" fmla="*/ 4031133 h 6858001"/>
              <a:gd name="connsiteX35" fmla="*/ 9464293 w 9700459"/>
              <a:gd name="connsiteY35" fmla="*/ 4163492 h 6858001"/>
              <a:gd name="connsiteX36" fmla="*/ 9469504 w 9700459"/>
              <a:gd name="connsiteY36" fmla="*/ 4293793 h 6858001"/>
              <a:gd name="connsiteX37" fmla="*/ 9474210 w 9700459"/>
              <a:gd name="connsiteY37" fmla="*/ 4421352 h 6858001"/>
              <a:gd name="connsiteX38" fmla="*/ 9487490 w 9700459"/>
              <a:gd name="connsiteY38" fmla="*/ 4670298 h 6858001"/>
              <a:gd name="connsiteX39" fmla="*/ 9501609 w 9700459"/>
              <a:gd name="connsiteY39" fmla="*/ 4908956 h 6858001"/>
              <a:gd name="connsiteX40" fmla="*/ 9516401 w 9700459"/>
              <a:gd name="connsiteY40" fmla="*/ 5138013 h 6858001"/>
              <a:gd name="connsiteX41" fmla="*/ 9532706 w 9700459"/>
              <a:gd name="connsiteY41" fmla="*/ 5354726 h 6858001"/>
              <a:gd name="connsiteX42" fmla="*/ 9549683 w 9700459"/>
              <a:gd name="connsiteY42" fmla="*/ 5561838 h 6858001"/>
              <a:gd name="connsiteX43" fmla="*/ 9568004 w 9700459"/>
              <a:gd name="connsiteY43" fmla="*/ 5753862 h 6858001"/>
              <a:gd name="connsiteX44" fmla="*/ 9585990 w 9700459"/>
              <a:gd name="connsiteY44" fmla="*/ 5934227 h 6858001"/>
              <a:gd name="connsiteX45" fmla="*/ 9603975 w 9700459"/>
              <a:gd name="connsiteY45" fmla="*/ 6100191 h 6858001"/>
              <a:gd name="connsiteX46" fmla="*/ 9620952 w 9700459"/>
              <a:gd name="connsiteY46" fmla="*/ 6252438 h 6858001"/>
              <a:gd name="connsiteX47" fmla="*/ 9637089 w 9700459"/>
              <a:gd name="connsiteY47" fmla="*/ 6387541 h 6858001"/>
              <a:gd name="connsiteX48" fmla="*/ 9652385 w 9700459"/>
              <a:gd name="connsiteY48" fmla="*/ 6509613 h 6858001"/>
              <a:gd name="connsiteX49" fmla="*/ 9665160 w 9700459"/>
              <a:gd name="connsiteY49" fmla="*/ 6612483 h 6858001"/>
              <a:gd name="connsiteX50" fmla="*/ 9677262 w 9700459"/>
              <a:gd name="connsiteY50" fmla="*/ 6698894 h 6858001"/>
              <a:gd name="connsiteX51" fmla="*/ 9694576 w 9700459"/>
              <a:gd name="connsiteY51" fmla="*/ 6817538 h 6858001"/>
              <a:gd name="connsiteX52" fmla="*/ 9700459 w 9700459"/>
              <a:gd name="connsiteY52" fmla="*/ 6858000 h 6858001"/>
              <a:gd name="connsiteX53" fmla="*/ 8795105 w 9700459"/>
              <a:gd name="connsiteY53" fmla="*/ 6858000 h 6858001"/>
              <a:gd name="connsiteX54" fmla="*/ 8795105 w 9700459"/>
              <a:gd name="connsiteY54" fmla="*/ 6858001 h 6858001"/>
              <a:gd name="connsiteX55" fmla="*/ 2704541 w 9700459"/>
              <a:gd name="connsiteY55" fmla="*/ 6858001 h 6858001"/>
              <a:gd name="connsiteX56" fmla="*/ 2704541 w 9700459"/>
              <a:gd name="connsiteY56" fmla="*/ 6858000 h 6858001"/>
              <a:gd name="connsiteX57" fmla="*/ 1517015 w 9700459"/>
              <a:gd name="connsiteY57" fmla="*/ 6858000 h 6858001"/>
              <a:gd name="connsiteX58" fmla="*/ 1323975 w 9700459"/>
              <a:gd name="connsiteY58" fmla="*/ 6858000 h 6858001"/>
              <a:gd name="connsiteX59" fmla="*/ 0 w 9700459"/>
              <a:gd name="connsiteY5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9700459" h="6858001">
                <a:moveTo>
                  <a:pt x="0" y="0"/>
                </a:moveTo>
                <a:lnTo>
                  <a:pt x="1323975" y="0"/>
                </a:lnTo>
                <a:lnTo>
                  <a:pt x="1517015" y="0"/>
                </a:lnTo>
                <a:lnTo>
                  <a:pt x="3241265" y="0"/>
                </a:lnTo>
                <a:lnTo>
                  <a:pt x="3241265" y="1"/>
                </a:lnTo>
                <a:lnTo>
                  <a:pt x="8355744" y="1"/>
                </a:lnTo>
                <a:lnTo>
                  <a:pt x="8355744" y="0"/>
                </a:lnTo>
                <a:lnTo>
                  <a:pt x="9699282" y="0"/>
                </a:lnTo>
                <a:lnTo>
                  <a:pt x="9674237" y="155677"/>
                </a:lnTo>
                <a:lnTo>
                  <a:pt x="9650368" y="310668"/>
                </a:lnTo>
                <a:lnTo>
                  <a:pt x="9627004" y="466344"/>
                </a:lnTo>
                <a:lnTo>
                  <a:pt x="9607001" y="622707"/>
                </a:lnTo>
                <a:lnTo>
                  <a:pt x="9586830" y="778383"/>
                </a:lnTo>
                <a:lnTo>
                  <a:pt x="9568004" y="934746"/>
                </a:lnTo>
                <a:lnTo>
                  <a:pt x="9551868" y="1089051"/>
                </a:lnTo>
                <a:lnTo>
                  <a:pt x="9536572" y="1245413"/>
                </a:lnTo>
                <a:lnTo>
                  <a:pt x="9522620" y="1401090"/>
                </a:lnTo>
                <a:lnTo>
                  <a:pt x="9510518" y="1554023"/>
                </a:lnTo>
                <a:lnTo>
                  <a:pt x="9498415" y="1709014"/>
                </a:lnTo>
                <a:lnTo>
                  <a:pt x="9488330" y="1861947"/>
                </a:lnTo>
                <a:lnTo>
                  <a:pt x="9480430" y="2014881"/>
                </a:lnTo>
                <a:lnTo>
                  <a:pt x="9472193" y="2167128"/>
                </a:lnTo>
                <a:lnTo>
                  <a:pt x="9465302" y="2318004"/>
                </a:lnTo>
                <a:lnTo>
                  <a:pt x="9460427" y="2467509"/>
                </a:lnTo>
                <a:lnTo>
                  <a:pt x="9456225" y="2617013"/>
                </a:lnTo>
                <a:lnTo>
                  <a:pt x="9452191" y="2765146"/>
                </a:lnTo>
                <a:lnTo>
                  <a:pt x="9450342" y="2911221"/>
                </a:lnTo>
                <a:lnTo>
                  <a:pt x="9448325" y="3057297"/>
                </a:lnTo>
                <a:lnTo>
                  <a:pt x="9447316" y="3201315"/>
                </a:lnTo>
                <a:lnTo>
                  <a:pt x="9448325" y="3343961"/>
                </a:lnTo>
                <a:lnTo>
                  <a:pt x="9448325" y="3485236"/>
                </a:lnTo>
                <a:lnTo>
                  <a:pt x="9450342" y="3625139"/>
                </a:lnTo>
                <a:lnTo>
                  <a:pt x="9453367" y="3762299"/>
                </a:lnTo>
                <a:lnTo>
                  <a:pt x="9456225" y="3898087"/>
                </a:lnTo>
                <a:lnTo>
                  <a:pt x="9459419" y="4031133"/>
                </a:lnTo>
                <a:lnTo>
                  <a:pt x="9464293" y="4163492"/>
                </a:lnTo>
                <a:lnTo>
                  <a:pt x="9469504" y="4293793"/>
                </a:lnTo>
                <a:lnTo>
                  <a:pt x="9474210" y="4421352"/>
                </a:lnTo>
                <a:lnTo>
                  <a:pt x="9487490" y="4670298"/>
                </a:lnTo>
                <a:lnTo>
                  <a:pt x="9501609" y="4908956"/>
                </a:lnTo>
                <a:lnTo>
                  <a:pt x="9516401" y="5138013"/>
                </a:lnTo>
                <a:lnTo>
                  <a:pt x="9532706" y="5354726"/>
                </a:lnTo>
                <a:lnTo>
                  <a:pt x="9549683" y="5561838"/>
                </a:lnTo>
                <a:lnTo>
                  <a:pt x="9568004" y="5753862"/>
                </a:lnTo>
                <a:lnTo>
                  <a:pt x="9585990" y="5934227"/>
                </a:lnTo>
                <a:lnTo>
                  <a:pt x="9603975" y="6100191"/>
                </a:lnTo>
                <a:lnTo>
                  <a:pt x="9620952" y="6252438"/>
                </a:lnTo>
                <a:lnTo>
                  <a:pt x="9637089" y="6387541"/>
                </a:lnTo>
                <a:lnTo>
                  <a:pt x="9652385" y="6509613"/>
                </a:lnTo>
                <a:lnTo>
                  <a:pt x="9665160" y="6612483"/>
                </a:lnTo>
                <a:lnTo>
                  <a:pt x="9677262" y="6698894"/>
                </a:lnTo>
                <a:lnTo>
                  <a:pt x="9694576" y="6817538"/>
                </a:lnTo>
                <a:lnTo>
                  <a:pt x="9700459" y="6858000"/>
                </a:lnTo>
                <a:lnTo>
                  <a:pt x="8795105" y="6858000"/>
                </a:lnTo>
                <a:lnTo>
                  <a:pt x="8795105" y="6858001"/>
                </a:lnTo>
                <a:lnTo>
                  <a:pt x="2704541" y="6858001"/>
                </a:lnTo>
                <a:lnTo>
                  <a:pt x="2704541" y="6858000"/>
                </a:lnTo>
                <a:lnTo>
                  <a:pt x="1517015" y="6858000"/>
                </a:lnTo>
                <a:lnTo>
                  <a:pt x="1323975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B67E0223-3A32-45A4-A000-CFDB0DEB4E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2639" y="1004893"/>
            <a:ext cx="6974915" cy="33295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II – Realisation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B61A74B3-E247-44D4-8C48-FAE8E20564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3A26DE0-8610-401E-85DB-ED8E5CC80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spcAft>
                <a:spcPts val="600"/>
              </a:spcAft>
            </a:pPr>
            <a:fld id="{27C6CCC6-2BE5-4E42-96A4-D1E8E81A3D8E}" type="slidenum">
              <a:rPr lang="en-US" b="0" i="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pPr>
                <a:spcAft>
                  <a:spcPts val="600"/>
                </a:spcAft>
              </a:pPr>
              <a:t>10</a:t>
            </a:fld>
            <a:endParaRPr lang="en-US" b="0" i="0" kern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26" name="Picture 2" descr="Portail pédagogique : mathématiques - la ruche">
            <a:extLst>
              <a:ext uri="{FF2B5EF4-FFF2-40B4-BE49-F238E27FC236}">
                <a16:creationId xmlns:a16="http://schemas.microsoft.com/office/drawing/2014/main" id="{7608BCB3-9677-438D-AE78-AB51EE9698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126" y="36350"/>
            <a:ext cx="754613" cy="548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06828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B996EFBB-EFD0-447F-96B3-8F8F26DDE303}"/>
              </a:ext>
            </a:extLst>
          </p:cNvPr>
          <p:cNvSpPr txBox="1"/>
          <p:nvPr/>
        </p:nvSpPr>
        <p:spPr>
          <a:xfrm>
            <a:off x="488197" y="1689315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>
                <a:ea typeface="+mn-lt"/>
                <a:cs typeface="+mn-lt"/>
              </a:rPr>
              <a:t>CCS811</a:t>
            </a:r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EBB8D140-0287-4A1C-A051-214EF1F607D6}"/>
              </a:ext>
            </a:extLst>
          </p:cNvPr>
          <p:cNvSpPr txBox="1"/>
          <p:nvPr/>
        </p:nvSpPr>
        <p:spPr>
          <a:xfrm>
            <a:off x="3046224" y="1690121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ea typeface="+mn-lt"/>
                <a:cs typeface="+mn-lt"/>
              </a:rPr>
              <a:t>ADMP401</a:t>
            </a:r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6459D276-E3CF-4F85-9569-8B6EA4B4F8C5}"/>
              </a:ext>
            </a:extLst>
          </p:cNvPr>
          <p:cNvSpPr txBox="1"/>
          <p:nvPr/>
        </p:nvSpPr>
        <p:spPr>
          <a:xfrm>
            <a:off x="9680758" y="1662761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ADXL345</a:t>
            </a:r>
            <a:endParaRPr lang="fr-FR"/>
          </a:p>
        </p:txBody>
      </p:sp>
      <p:pic>
        <p:nvPicPr>
          <p:cNvPr id="7" name="Image 7" descr="Une image contenant équipement électronique, bleu, circuit, côté&#10;&#10;Description générée automatiquement">
            <a:extLst>
              <a:ext uri="{FF2B5EF4-FFF2-40B4-BE49-F238E27FC236}">
                <a16:creationId xmlns:a16="http://schemas.microsoft.com/office/drawing/2014/main" id="{FAD28254-B607-4899-9BB3-C80D3F5734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807" y="2056208"/>
            <a:ext cx="1425845" cy="1240956"/>
          </a:xfrm>
          <a:prstGeom prst="rect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</p:pic>
      <p:pic>
        <p:nvPicPr>
          <p:cNvPr id="9" name="Picture 7" descr="Une image contenant circuit&#10;&#10;Description générée automatiquement">
            <a:extLst>
              <a:ext uri="{FF2B5EF4-FFF2-40B4-BE49-F238E27FC236}">
                <a16:creationId xmlns:a16="http://schemas.microsoft.com/office/drawing/2014/main" id="{746FD656-6B1C-4510-B9D4-7B5003105B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2668" y="2175282"/>
            <a:ext cx="1631950" cy="1631950"/>
          </a:xfrm>
          <a:prstGeom prst="rect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</p:pic>
      <p:pic>
        <p:nvPicPr>
          <p:cNvPr id="11" name="Image 4" descr="Une image contenant équipement électronique, circuit&#10;&#10;Description générée automatiquement">
            <a:extLst>
              <a:ext uri="{FF2B5EF4-FFF2-40B4-BE49-F238E27FC236}">
                <a16:creationId xmlns:a16="http://schemas.microsoft.com/office/drawing/2014/main" id="{6F3F8E52-9AEB-4CEE-8D32-85843F5CD73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" b="3065"/>
          <a:stretch/>
        </p:blipFill>
        <p:spPr>
          <a:xfrm>
            <a:off x="2871669" y="2161911"/>
            <a:ext cx="1964122" cy="1907788"/>
          </a:xfrm>
          <a:prstGeom prst="rect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D6B9E22F-C5F9-42A8-BA0C-86EA64FB4F2C}"/>
              </a:ext>
            </a:extLst>
          </p:cNvPr>
          <p:cNvSpPr txBox="1"/>
          <p:nvPr/>
        </p:nvSpPr>
        <p:spPr>
          <a:xfrm>
            <a:off x="242806" y="4162585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>
                <a:cs typeface="Calibri"/>
              </a:rPr>
              <a:t>Capteur de C02</a:t>
            </a:r>
            <a:endParaRPr lang="fr-FR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2B37750E-C5E4-4F39-A09A-44653E351AA7}"/>
              </a:ext>
            </a:extLst>
          </p:cNvPr>
          <p:cNvSpPr txBox="1"/>
          <p:nvPr/>
        </p:nvSpPr>
        <p:spPr>
          <a:xfrm>
            <a:off x="3026043" y="4169042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>
                <a:cs typeface="Calibri"/>
              </a:rPr>
              <a:t>Capteur de son</a:t>
            </a:r>
            <a:endParaRPr lang="fr-FR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8EDDCA3E-5017-4886-814A-A7C295BC47BF}"/>
              </a:ext>
            </a:extLst>
          </p:cNvPr>
          <p:cNvSpPr txBox="1"/>
          <p:nvPr/>
        </p:nvSpPr>
        <p:spPr>
          <a:xfrm>
            <a:off x="9299756" y="4174776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>
                <a:cs typeface="Calibri"/>
              </a:rPr>
              <a:t>Capteur d'accélération</a:t>
            </a:r>
            <a:endParaRPr lang="fr-FR" err="1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0A75F972-3828-4355-8895-99576B940C2D}"/>
              </a:ext>
            </a:extLst>
          </p:cNvPr>
          <p:cNvSpPr txBox="1"/>
          <p:nvPr/>
        </p:nvSpPr>
        <p:spPr>
          <a:xfrm>
            <a:off x="5936034" y="1491611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LORA </a:t>
            </a:r>
            <a:r>
              <a:rPr lang="en-US">
                <a:ea typeface="+mn-lt"/>
                <a:cs typeface="+mn-lt"/>
              </a:rPr>
              <a:t>RFM95/96/97/98</a:t>
            </a:r>
            <a:endParaRPr lang="en-US">
              <a:cs typeface="Calibri"/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10EFCCA1-880C-425E-986C-0CEEAE9B5F23}"/>
              </a:ext>
            </a:extLst>
          </p:cNvPr>
          <p:cNvSpPr txBox="1"/>
          <p:nvPr/>
        </p:nvSpPr>
        <p:spPr>
          <a:xfrm>
            <a:off x="5721288" y="4199159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>
                <a:cs typeface="Calibri"/>
              </a:rPr>
              <a:t>Module de communication</a:t>
            </a:r>
            <a:endParaRPr lang="fr-FR"/>
          </a:p>
        </p:txBody>
      </p:sp>
      <p:pic>
        <p:nvPicPr>
          <p:cNvPr id="18" name="Image 18" descr="Une image contenant équipement électronique, circuit&#10;&#10;Description générée automatiquement">
            <a:extLst>
              <a:ext uri="{FF2B5EF4-FFF2-40B4-BE49-F238E27FC236}">
                <a16:creationId xmlns:a16="http://schemas.microsoft.com/office/drawing/2014/main" id="{1F0FFB3D-5E6C-4BEC-A0C9-847486092B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9749" y="1962603"/>
            <a:ext cx="2162175" cy="2114550"/>
          </a:xfrm>
          <a:prstGeom prst="rect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FCDBE95F-E61B-48D0-9FCD-530F5AE31A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11</a:t>
            </a:fld>
            <a:endParaRPr lang="de-DE"/>
          </a:p>
        </p:txBody>
      </p:sp>
      <p:pic>
        <p:nvPicPr>
          <p:cNvPr id="17" name="Picture 2" descr="Portail pédagogique : mathématiques - la ruche">
            <a:extLst>
              <a:ext uri="{FF2B5EF4-FFF2-40B4-BE49-F238E27FC236}">
                <a16:creationId xmlns:a16="http://schemas.microsoft.com/office/drawing/2014/main" id="{F19D45BC-E6F6-4CC6-8184-6426EB192F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126" y="36350"/>
            <a:ext cx="754613" cy="548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re 1">
            <a:extLst>
              <a:ext uri="{FF2B5EF4-FFF2-40B4-BE49-F238E27FC236}">
                <a16:creationId xmlns:a16="http://schemas.microsoft.com/office/drawing/2014/main" id="{990D2CA9-8409-4F6E-BC9A-F928A9ECAEA2}"/>
              </a:ext>
            </a:extLst>
          </p:cNvPr>
          <p:cNvSpPr txBox="1">
            <a:spLocks/>
          </p:cNvSpPr>
          <p:nvPr/>
        </p:nvSpPr>
        <p:spPr>
          <a:xfrm>
            <a:off x="648930" y="629266"/>
            <a:ext cx="9252154" cy="122398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>
                <a:cs typeface="Calibri Light"/>
              </a:rPr>
              <a:t>A - Présentation des modules</a:t>
            </a:r>
          </a:p>
        </p:txBody>
      </p:sp>
    </p:spTree>
    <p:extLst>
      <p:ext uri="{BB962C8B-B14F-4D97-AF65-F5344CB8AC3E}">
        <p14:creationId xmlns:p14="http://schemas.microsoft.com/office/powerpoint/2010/main" val="6939778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D80C10D-3E10-4F91-BD18-3A8DB5AE00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6"/>
            <a:ext cx="9252154" cy="1223983"/>
          </a:xfrm>
        </p:spPr>
        <p:txBody>
          <a:bodyPr>
            <a:normAutofit/>
          </a:bodyPr>
          <a:lstStyle/>
          <a:p>
            <a:r>
              <a:rPr lang="fr-FR">
                <a:cs typeface="Calibri Light"/>
              </a:rPr>
              <a:t>A - Présentation des modules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C727167-57F0-4646-9845-3AD1CD132F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1" y="2052214"/>
            <a:ext cx="5803129" cy="4196185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fr-FR" sz="1400">
                <a:cs typeface="Calibri"/>
              </a:rPr>
              <a:t>CCS811 </a:t>
            </a:r>
          </a:p>
          <a:p>
            <a:pPr>
              <a:lnSpc>
                <a:spcPct val="90000"/>
              </a:lnSpc>
            </a:pPr>
            <a:endParaRPr lang="fr-FR" sz="1400">
              <a:cs typeface="Calibri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fr-FR" sz="1400" b="1" u="sng">
                <a:ea typeface="+mn-lt"/>
                <a:cs typeface="+mn-lt"/>
              </a:rPr>
              <a:t>Utilité : 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fr-FR" sz="1400">
                <a:ea typeface="+mn-lt"/>
                <a:cs typeface="+mn-lt"/>
              </a:rPr>
              <a:t>- Capteur de la qualité de l’air, hygrométrie </a:t>
            </a:r>
            <a:endParaRPr lang="fr-FR" sz="1400"/>
          </a:p>
          <a:p>
            <a:pPr marL="0" indent="0">
              <a:lnSpc>
                <a:spcPct val="90000"/>
              </a:lnSpc>
              <a:buNone/>
            </a:pPr>
            <a:r>
              <a:rPr lang="fr-FR" sz="1400">
                <a:ea typeface="+mn-lt"/>
                <a:cs typeface="+mn-lt"/>
              </a:rPr>
              <a:t>  et de température </a:t>
            </a:r>
            <a:endParaRPr lang="fr-FR" sz="1400"/>
          </a:p>
          <a:p>
            <a:pPr marL="0" indent="0">
              <a:lnSpc>
                <a:spcPct val="90000"/>
              </a:lnSpc>
              <a:buNone/>
            </a:pPr>
            <a:r>
              <a:rPr lang="fr-FR" sz="1400" b="1" u="sng">
                <a:ea typeface="+mn-lt"/>
                <a:cs typeface="+mn-lt"/>
              </a:rPr>
              <a:t>Situations : 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fr-FR" sz="1400">
                <a:ea typeface="+mn-lt"/>
                <a:cs typeface="+mn-lt"/>
              </a:rPr>
              <a:t>- Savoir s’il y a une variation brutale de température dans la ruche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fr-FR" sz="1400">
                <a:ea typeface="+mn-lt"/>
                <a:cs typeface="+mn-lt"/>
              </a:rPr>
              <a:t>- Connaître la température ambiante dans la ruche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fr-FR" sz="1400">
                <a:ea typeface="+mn-lt"/>
                <a:cs typeface="+mn-lt"/>
              </a:rPr>
              <a:t>- Hygrométrie = fuites, intempéries 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fr-FR" sz="1400" b="1" u="sng">
                <a:ea typeface="+mn-lt"/>
                <a:cs typeface="+mn-lt"/>
              </a:rPr>
              <a:t>Communication: </a:t>
            </a:r>
            <a:endParaRPr lang="fr-FR" sz="1400">
              <a:ea typeface="+mn-lt"/>
              <a:cs typeface="+mn-lt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fr-FR" sz="1400">
                <a:ea typeface="+mn-lt"/>
                <a:cs typeface="+mn-lt"/>
              </a:rPr>
              <a:t>-I2C </a:t>
            </a:r>
          </a:p>
          <a:p>
            <a:pPr>
              <a:lnSpc>
                <a:spcPct val="90000"/>
              </a:lnSpc>
            </a:pPr>
            <a:endParaRPr lang="fr-FR" sz="1400">
              <a:cs typeface="Calibri"/>
            </a:endParaRPr>
          </a:p>
        </p:txBody>
      </p:sp>
      <p:pic>
        <p:nvPicPr>
          <p:cNvPr id="7" name="Image 7" descr="Une image contenant équipement électronique, bleu, circuit, côté&#10;&#10;Description générée automatiquement">
            <a:extLst>
              <a:ext uri="{FF2B5EF4-FFF2-40B4-BE49-F238E27FC236}">
                <a16:creationId xmlns:a16="http://schemas.microsoft.com/office/drawing/2014/main" id="{D8A56CCB-3F4E-4582-B8CB-9823E7FFCC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802" r="7957" b="-1"/>
          <a:stretch/>
        </p:blipFill>
        <p:spPr>
          <a:xfrm>
            <a:off x="7551643" y="2052213"/>
            <a:ext cx="3991900" cy="4196185"/>
          </a:xfrm>
          <a:prstGeom prst="rect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216D8B5-B798-4DA1-99A0-844A3F077C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12</a:t>
            </a:fld>
            <a:endParaRPr lang="de-DE"/>
          </a:p>
        </p:txBody>
      </p:sp>
      <p:pic>
        <p:nvPicPr>
          <p:cNvPr id="13" name="Picture 2" descr="Portail pédagogique : mathématiques - la ruche">
            <a:extLst>
              <a:ext uri="{FF2B5EF4-FFF2-40B4-BE49-F238E27FC236}">
                <a16:creationId xmlns:a16="http://schemas.microsoft.com/office/drawing/2014/main" id="{4BEFF811-41B2-4EF5-97D3-92C82E0E86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126" y="36350"/>
            <a:ext cx="754613" cy="548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3755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D80C10D-3E10-4F91-BD18-3A8DB5AE00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6"/>
            <a:ext cx="9252154" cy="1223983"/>
          </a:xfrm>
        </p:spPr>
        <p:txBody>
          <a:bodyPr>
            <a:normAutofit/>
          </a:bodyPr>
          <a:lstStyle/>
          <a:p>
            <a:r>
              <a:rPr lang="fr-FR">
                <a:cs typeface="Calibri Light"/>
              </a:rPr>
              <a:t>A - Présentation des modules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C727167-57F0-4646-9845-3AD1CD132F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1" y="2052214"/>
            <a:ext cx="5803129" cy="4196185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fr-FR" sz="1300">
                <a:cs typeface="Calibri"/>
              </a:rPr>
              <a:t>ADMP401</a:t>
            </a:r>
          </a:p>
          <a:p>
            <a:pPr>
              <a:lnSpc>
                <a:spcPct val="90000"/>
              </a:lnSpc>
            </a:pPr>
            <a:endParaRPr lang="fr-FR" sz="1300">
              <a:cs typeface="Calibri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fr-FR" sz="1300" b="1" u="sng">
                <a:ea typeface="+mn-lt"/>
                <a:cs typeface="+mn-lt"/>
              </a:rPr>
              <a:t>Utilité : 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fr-FR" sz="1300">
                <a:ea typeface="+mn-lt"/>
                <a:cs typeface="+mn-lt"/>
              </a:rPr>
              <a:t>- Capteur de son</a:t>
            </a:r>
            <a:endParaRPr lang="fr-FR" sz="1300"/>
          </a:p>
          <a:p>
            <a:pPr marL="0" indent="0">
              <a:lnSpc>
                <a:spcPct val="90000"/>
              </a:lnSpc>
              <a:buNone/>
            </a:pPr>
            <a:r>
              <a:rPr lang="fr-FR" sz="1300" b="1" u="sng">
                <a:ea typeface="+mn-lt"/>
                <a:cs typeface="+mn-lt"/>
              </a:rPr>
              <a:t>Situations : 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fr-FR" sz="1300">
                <a:ea typeface="+mn-lt"/>
                <a:cs typeface="+mn-lt"/>
              </a:rPr>
              <a:t>- Collecter les paroles ou le bruit émis par les abeilles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fr-FR" sz="1300" b="1" u="sng">
                <a:ea typeface="+mn-lt"/>
                <a:cs typeface="+mn-lt"/>
              </a:rPr>
              <a:t>Communication: </a:t>
            </a:r>
            <a:endParaRPr lang="fr-FR" sz="1300">
              <a:ea typeface="+mn-lt"/>
              <a:cs typeface="+mn-lt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fr-FR" sz="1300">
                <a:ea typeface="+mn-lt"/>
                <a:cs typeface="+mn-lt"/>
              </a:rPr>
              <a:t>- une plage de fréquence de 100 à 15 kHz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fr-FR" sz="1300">
                <a:ea typeface="+mn-lt"/>
                <a:cs typeface="+mn-lt"/>
              </a:rPr>
              <a:t>- Consommation: 250 µA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fr-FR" sz="1300">
                <a:ea typeface="+mn-lt"/>
                <a:cs typeface="+mn-lt"/>
              </a:rPr>
              <a:t>- Sensibilité : -42 </a:t>
            </a:r>
            <a:r>
              <a:rPr lang="fr-FR" sz="1300" err="1">
                <a:ea typeface="+mn-lt"/>
                <a:cs typeface="+mn-lt"/>
              </a:rPr>
              <a:t>dBV</a:t>
            </a:r>
            <a:endParaRPr lang="fr-FR" sz="1300">
              <a:ea typeface="+mn-lt"/>
              <a:cs typeface="+mn-lt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fr-FR" sz="1300">
                <a:ea typeface="+mn-lt"/>
                <a:cs typeface="+mn-lt"/>
              </a:rPr>
              <a:t>- Consommation : 250 µA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fr-FR" sz="1300">
                <a:ea typeface="+mn-lt"/>
                <a:cs typeface="+mn-lt"/>
              </a:rPr>
              <a:t>- Peut émettre jusqu'à 40 mW</a:t>
            </a:r>
          </a:p>
          <a:p>
            <a:pPr marL="0" indent="0">
              <a:lnSpc>
                <a:spcPct val="90000"/>
              </a:lnSpc>
              <a:buNone/>
            </a:pPr>
            <a:br>
              <a:rPr lang="fr-FR" sz="1300">
                <a:ea typeface="+mn-lt"/>
                <a:cs typeface="+mn-lt"/>
              </a:rPr>
            </a:br>
            <a:endParaRPr lang="fr-FR" sz="1300">
              <a:ea typeface="+mn-lt"/>
              <a:cs typeface="+mn-lt"/>
            </a:endParaRPr>
          </a:p>
          <a:p>
            <a:pPr>
              <a:lnSpc>
                <a:spcPct val="90000"/>
              </a:lnSpc>
            </a:pPr>
            <a:endParaRPr lang="fr-FR" sz="1300">
              <a:cs typeface="Calibri"/>
            </a:endParaRPr>
          </a:p>
        </p:txBody>
      </p:sp>
      <p:pic>
        <p:nvPicPr>
          <p:cNvPr id="4" name="Image 4" descr="Une image contenant équipement électronique, circuit&#10;&#10;Description générée automatiquement">
            <a:extLst>
              <a:ext uri="{FF2B5EF4-FFF2-40B4-BE49-F238E27FC236}">
                <a16:creationId xmlns:a16="http://schemas.microsoft.com/office/drawing/2014/main" id="{32816C12-7191-46B5-A3EF-0209AFE739A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1" r="4333" b="-4"/>
          <a:stretch/>
        </p:blipFill>
        <p:spPr>
          <a:xfrm>
            <a:off x="7551643" y="2052213"/>
            <a:ext cx="3991900" cy="4196185"/>
          </a:xfrm>
          <a:prstGeom prst="rect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8A048CA-73F9-4874-89A4-D8DE44367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13</a:t>
            </a:fld>
            <a:endParaRPr lang="de-DE"/>
          </a:p>
        </p:txBody>
      </p:sp>
      <p:pic>
        <p:nvPicPr>
          <p:cNvPr id="13" name="Picture 2" descr="Portail pédagogique : mathématiques - la ruche">
            <a:extLst>
              <a:ext uri="{FF2B5EF4-FFF2-40B4-BE49-F238E27FC236}">
                <a16:creationId xmlns:a16="http://schemas.microsoft.com/office/drawing/2014/main" id="{445083C2-F34E-4F69-BCF9-E4DFFE3190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126" y="36350"/>
            <a:ext cx="754613" cy="548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99081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D80C10D-3E10-4F91-BD18-3A8DB5AE00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6"/>
            <a:ext cx="9252154" cy="1223983"/>
          </a:xfrm>
        </p:spPr>
        <p:txBody>
          <a:bodyPr>
            <a:normAutofit/>
          </a:bodyPr>
          <a:lstStyle/>
          <a:p>
            <a:r>
              <a:rPr lang="fr-FR">
                <a:cs typeface="Calibri Light"/>
              </a:rPr>
              <a:t>A - Présentation des modules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C727167-57F0-4646-9845-3AD1CD132F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1" y="2052214"/>
            <a:ext cx="5965394" cy="419618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</a:pPr>
            <a:r>
              <a:rPr lang="fr-FR" sz="1600">
                <a:cs typeface="Calibri"/>
              </a:rPr>
              <a:t>LORA </a:t>
            </a:r>
            <a:r>
              <a:rPr lang="en-US" sz="1600">
                <a:cs typeface="Calibri"/>
              </a:rPr>
              <a:t>RFM95/96/97/98</a:t>
            </a:r>
            <a:endParaRPr lang="fr-FR" sz="1600">
              <a:ea typeface="+mn-lt"/>
              <a:cs typeface="+mn-lt"/>
            </a:endParaRPr>
          </a:p>
          <a:p>
            <a:pPr>
              <a:lnSpc>
                <a:spcPct val="90000"/>
              </a:lnSpc>
            </a:pPr>
            <a:endParaRPr lang="fr-FR" sz="1600">
              <a:cs typeface="Calibri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fr-FR" sz="1600" b="1" u="sng">
                <a:ea typeface="+mn-lt"/>
                <a:cs typeface="+mn-lt"/>
              </a:rPr>
              <a:t>Utilité : 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fr-FR" sz="1600">
                <a:ea typeface="+mn-lt"/>
                <a:cs typeface="+mn-lt"/>
              </a:rPr>
              <a:t>- </a:t>
            </a:r>
            <a:r>
              <a:rPr lang="fr-FR" sz="1600" b="1">
                <a:ea typeface="+mn-lt"/>
                <a:cs typeface="+mn-lt"/>
              </a:rPr>
              <a:t>LoRa:</a:t>
            </a:r>
            <a:r>
              <a:rPr lang="fr-FR" sz="1600">
                <a:ea typeface="+mn-lt"/>
                <a:cs typeface="+mn-lt"/>
              </a:rPr>
              <a:t> communication à bas débit d'objets connectés. Transmission longue distance</a:t>
            </a:r>
            <a:endParaRPr lang="fr-FR" sz="1600">
              <a:cs typeface="Calibri" panose="020F0502020204030204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fr-FR" sz="1600" b="1" u="sng">
                <a:ea typeface="+mn-lt"/>
                <a:cs typeface="+mn-lt"/>
              </a:rPr>
              <a:t>Situations : 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fr-FR" sz="1600">
                <a:ea typeface="+mn-lt"/>
                <a:cs typeface="+mn-lt"/>
              </a:rPr>
              <a:t>- Transmettre les données de tous les capteurs de la ruche 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fr-FR" sz="1600" b="1" u="sng">
                <a:ea typeface="+mn-lt"/>
                <a:cs typeface="+mn-lt"/>
              </a:rPr>
              <a:t>Communication: </a:t>
            </a:r>
            <a:endParaRPr lang="fr-FR" sz="1600">
              <a:ea typeface="+mn-lt"/>
              <a:cs typeface="+mn-lt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fr-FR" sz="1600">
                <a:ea typeface="+mn-lt"/>
                <a:cs typeface="+mn-lt"/>
              </a:rPr>
              <a:t>- Protocole Lora : émetteur et récepteur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fr-FR" sz="1600">
                <a:ea typeface="+mn-lt"/>
                <a:cs typeface="+mn-lt"/>
              </a:rPr>
              <a:t>- Très grande autonomie  ( intégration parfaite pour le projet, batterie ) </a:t>
            </a:r>
          </a:p>
          <a:p>
            <a:pPr marL="0" indent="0">
              <a:lnSpc>
                <a:spcPct val="90000"/>
              </a:lnSpc>
              <a:buNone/>
            </a:pPr>
            <a:br>
              <a:rPr lang="fr-FR" sz="1600">
                <a:ea typeface="+mn-lt"/>
                <a:cs typeface="+mn-lt"/>
              </a:rPr>
            </a:br>
            <a:endParaRPr lang="fr-FR" sz="1600">
              <a:ea typeface="+mn-lt"/>
              <a:cs typeface="+mn-lt"/>
            </a:endParaRPr>
          </a:p>
          <a:p>
            <a:pPr>
              <a:lnSpc>
                <a:spcPct val="90000"/>
              </a:lnSpc>
            </a:pPr>
            <a:endParaRPr lang="fr-FR" sz="1600">
              <a:cs typeface="Calibri"/>
            </a:endParaRPr>
          </a:p>
        </p:txBody>
      </p:sp>
      <p:pic>
        <p:nvPicPr>
          <p:cNvPr id="5" name="Image 18" descr="Une image contenant équipement électronique, circuit&#10;&#10;Description générée automatiquement">
            <a:extLst>
              <a:ext uri="{FF2B5EF4-FFF2-40B4-BE49-F238E27FC236}">
                <a16:creationId xmlns:a16="http://schemas.microsoft.com/office/drawing/2014/main" id="{7E54D12C-D10C-4D63-AE46-2A6F03B4BD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4655" y="2190012"/>
            <a:ext cx="4008888" cy="3920586"/>
          </a:xfrm>
          <a:prstGeom prst="rect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962A66D-B71B-4DD8-AF53-5066740F5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14</a:t>
            </a:fld>
            <a:endParaRPr lang="de-DE"/>
          </a:p>
        </p:txBody>
      </p:sp>
      <p:pic>
        <p:nvPicPr>
          <p:cNvPr id="14" name="Picture 2" descr="Portail pédagogique : mathématiques - la ruche">
            <a:extLst>
              <a:ext uri="{FF2B5EF4-FFF2-40B4-BE49-F238E27FC236}">
                <a16:creationId xmlns:a16="http://schemas.microsoft.com/office/drawing/2014/main" id="{879494DF-FF6D-4824-9EC6-BC56486914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126" y="36350"/>
            <a:ext cx="754613" cy="548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3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CBB678B5-2BCB-4A27-959F-F6805E1B16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1294" y="1574365"/>
            <a:ext cx="1850793" cy="1850793"/>
          </a:xfrm>
          <a:prstGeom prst="rect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AE69B36C-84BB-4D91-B1DD-1556BC5425EA}"/>
              </a:ext>
            </a:extLst>
          </p:cNvPr>
          <p:cNvSpPr/>
          <p:nvPr/>
        </p:nvSpPr>
        <p:spPr>
          <a:xfrm rot="5400000">
            <a:off x="9627586" y="3999948"/>
            <a:ext cx="1006243" cy="482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9A193B8E-9070-4C8B-8811-CE5A8FCCE9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6201" y="4927832"/>
            <a:ext cx="1631950" cy="1631950"/>
          </a:xfrm>
          <a:prstGeom prst="rect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</p:pic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DCEB42B8-F528-4F98-82E5-0BD791283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15</a:t>
            </a:fld>
            <a:endParaRPr lang="de-DE"/>
          </a:p>
        </p:txBody>
      </p:sp>
      <p:pic>
        <p:nvPicPr>
          <p:cNvPr id="9" name="Picture 2" descr="Portail pédagogique : mathématiques - la ruche">
            <a:extLst>
              <a:ext uri="{FF2B5EF4-FFF2-40B4-BE49-F238E27FC236}">
                <a16:creationId xmlns:a16="http://schemas.microsoft.com/office/drawing/2014/main" id="{BDE5EAB5-BBBD-4411-955A-78AB528180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126" y="36350"/>
            <a:ext cx="754613" cy="548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itre 1">
            <a:extLst>
              <a:ext uri="{FF2B5EF4-FFF2-40B4-BE49-F238E27FC236}">
                <a16:creationId xmlns:a16="http://schemas.microsoft.com/office/drawing/2014/main" id="{229F6E18-1008-4078-A787-E6520F132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6"/>
            <a:ext cx="9252154" cy="1223983"/>
          </a:xfrm>
        </p:spPr>
        <p:txBody>
          <a:bodyPr>
            <a:normAutofit/>
          </a:bodyPr>
          <a:lstStyle/>
          <a:p>
            <a:r>
              <a:rPr lang="fr-FR">
                <a:cs typeface="Calibri Light"/>
              </a:rPr>
              <a:t>A - Présentation des modules</a:t>
            </a:r>
          </a:p>
        </p:txBody>
      </p:sp>
      <p:sp>
        <p:nvSpPr>
          <p:cNvPr id="13" name="Espace réservé du contenu 2">
            <a:extLst>
              <a:ext uri="{FF2B5EF4-FFF2-40B4-BE49-F238E27FC236}">
                <a16:creationId xmlns:a16="http://schemas.microsoft.com/office/drawing/2014/main" id="{7BF1524E-60D3-4E2C-AF10-0F3730213DB9}"/>
              </a:ext>
            </a:extLst>
          </p:cNvPr>
          <p:cNvSpPr>
            <a:spLocks noGrp="1"/>
          </p:cNvSpPr>
          <p:nvPr/>
        </p:nvSpPr>
        <p:spPr>
          <a:xfrm>
            <a:off x="423451" y="2745578"/>
            <a:ext cx="4280645" cy="24496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600" b="1" u="sng">
                <a:ea typeface="+mn-lt"/>
                <a:cs typeface="+mn-lt"/>
              </a:rPr>
              <a:t>Utilité : </a:t>
            </a:r>
            <a:endParaRPr lang="en-US" sz="1600">
              <a:ea typeface="+mn-lt"/>
              <a:cs typeface="+mn-lt"/>
            </a:endParaRPr>
          </a:p>
          <a:p>
            <a:pPr marL="0" indent="0">
              <a:buNone/>
            </a:pPr>
            <a:r>
              <a:rPr lang="fr-FR" sz="1600">
                <a:ea typeface="+mn-lt"/>
                <a:cs typeface="+mn-lt"/>
              </a:rPr>
              <a:t>- Accéléromètre : Récupérer les positions X, Y, Z du module</a:t>
            </a:r>
          </a:p>
          <a:p>
            <a:pPr marL="0" indent="0">
              <a:buNone/>
            </a:pPr>
            <a:r>
              <a:rPr lang="fr-FR" sz="1600" b="1" u="sng">
                <a:ea typeface="+mn-lt"/>
                <a:cs typeface="+mn-lt"/>
              </a:rPr>
              <a:t>Situations : </a:t>
            </a:r>
            <a:endParaRPr lang="en-US" sz="1600">
              <a:ea typeface="+mn-lt"/>
              <a:cs typeface="+mn-lt"/>
            </a:endParaRPr>
          </a:p>
          <a:p>
            <a:pPr marL="0" indent="0">
              <a:buNone/>
            </a:pPr>
            <a:r>
              <a:rPr lang="fr-FR" sz="1600">
                <a:ea typeface="+mn-lt"/>
                <a:cs typeface="+mn-lt"/>
              </a:rPr>
              <a:t>- Récupérer les vibrations émises par les abeilles</a:t>
            </a:r>
            <a:endParaRPr lang="en-US" sz="1600">
              <a:ea typeface="+mn-lt"/>
              <a:cs typeface="+mn-lt"/>
            </a:endParaRPr>
          </a:p>
          <a:p>
            <a:pPr marL="0" indent="0">
              <a:buNone/>
            </a:pPr>
            <a:r>
              <a:rPr lang="fr-FR" sz="1600" b="1" u="sng">
                <a:ea typeface="+mn-lt"/>
                <a:cs typeface="+mn-lt"/>
              </a:rPr>
              <a:t>Communication: </a:t>
            </a:r>
            <a:endParaRPr lang="fr-FR" sz="1600">
              <a:ea typeface="+mn-lt"/>
              <a:cs typeface="+mn-lt"/>
            </a:endParaRPr>
          </a:p>
          <a:p>
            <a:pPr marL="0" indent="0">
              <a:buNone/>
            </a:pPr>
            <a:r>
              <a:rPr lang="fr-FR" sz="1600">
                <a:ea typeface="+mn-lt"/>
                <a:cs typeface="+mn-lt"/>
              </a:rPr>
              <a:t>- I2C</a:t>
            </a:r>
            <a:endParaRPr lang="fr-FR">
              <a:cs typeface="Calibri" panose="020F0502020204030204"/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4A64D060-1E9C-4D59-A690-DED2F6FFE07A}"/>
              </a:ext>
            </a:extLst>
          </p:cNvPr>
          <p:cNvSpPr>
            <a:spLocks noGrp="1"/>
          </p:cNvSpPr>
          <p:nvPr/>
        </p:nvSpPr>
        <p:spPr>
          <a:xfrm>
            <a:off x="5501433" y="1974008"/>
            <a:ext cx="3714905" cy="95210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/>
              <a:buChar char="•"/>
            </a:pPr>
            <a:r>
              <a:rPr lang="en-US" sz="1800">
                <a:ea typeface="+mn-lt"/>
                <a:cs typeface="+mn-lt"/>
              </a:rPr>
              <a:t>MMA8452</a:t>
            </a:r>
            <a:endParaRPr lang="en-US" sz="1800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1800" err="1">
                <a:cs typeface="Calibri"/>
              </a:rPr>
              <a:t>Frequence</a:t>
            </a:r>
            <a:r>
              <a:rPr lang="en-US" sz="1800">
                <a:cs typeface="Calibri"/>
              </a:rPr>
              <a:t> </a:t>
            </a:r>
            <a:r>
              <a:rPr lang="en-US" sz="1800" err="1">
                <a:cs typeface="Calibri"/>
              </a:rPr>
              <a:t>d'echantillonage</a:t>
            </a:r>
            <a:r>
              <a:rPr lang="en-US" sz="1800">
                <a:cs typeface="Calibri"/>
              </a:rPr>
              <a:t> max : 800Hz</a:t>
            </a:r>
          </a:p>
          <a:p>
            <a:pPr lvl="1"/>
            <a:endParaRPr lang="en-US" sz="1800">
              <a:cs typeface="Calibri"/>
            </a:endParaRPr>
          </a:p>
        </p:txBody>
      </p:sp>
      <p:sp>
        <p:nvSpPr>
          <p:cNvPr id="15" name="TextBox 1">
            <a:extLst>
              <a:ext uri="{FF2B5EF4-FFF2-40B4-BE49-F238E27FC236}">
                <a16:creationId xmlns:a16="http://schemas.microsoft.com/office/drawing/2014/main" id="{A3C9ADE1-D12E-4E93-A731-612F7255758F}"/>
              </a:ext>
            </a:extLst>
          </p:cNvPr>
          <p:cNvSpPr txBox="1"/>
          <p:nvPr/>
        </p:nvSpPr>
        <p:spPr>
          <a:xfrm>
            <a:off x="5460728" y="5271622"/>
            <a:ext cx="3569474" cy="949891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/>
              <a:buChar char="•"/>
            </a:pPr>
            <a:r>
              <a:rPr lang="en-US"/>
              <a:t>ADXL345</a:t>
            </a:r>
            <a:endParaRPr lang="en-US">
              <a:cs typeface="Calibri"/>
            </a:endParaRPr>
          </a:p>
          <a:p>
            <a:pPr marL="342900" indent="-342900">
              <a:buFont typeface="Arial"/>
              <a:buChar char="•"/>
            </a:pPr>
            <a:r>
              <a:rPr lang="en-US" err="1">
                <a:cs typeface="Calibri"/>
              </a:rPr>
              <a:t>Frequence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echantillonage</a:t>
            </a:r>
            <a:r>
              <a:rPr lang="en-US">
                <a:cs typeface="Calibri"/>
              </a:rPr>
              <a:t> Max : 3200 Hz</a:t>
            </a:r>
          </a:p>
        </p:txBody>
      </p:sp>
    </p:spTree>
    <p:extLst>
      <p:ext uri="{BB962C8B-B14F-4D97-AF65-F5344CB8AC3E}">
        <p14:creationId xmlns:p14="http://schemas.microsoft.com/office/powerpoint/2010/main" val="34249998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B34DA5C-A083-44AE-8388-C28CBCF83B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521" y="176717"/>
            <a:ext cx="9404723" cy="1400530"/>
          </a:xfrm>
        </p:spPr>
        <p:txBody>
          <a:bodyPr>
            <a:normAutofit fontScale="90000"/>
          </a:bodyPr>
          <a:lstStyle/>
          <a:p>
            <a:r>
              <a:rPr lang="en-US">
                <a:cs typeface="Calibri"/>
              </a:rPr>
              <a:t>    </a:t>
            </a:r>
            <a:br>
              <a:rPr lang="en-US">
                <a:cs typeface="Calibri"/>
              </a:rPr>
            </a:br>
            <a:r>
              <a:rPr lang="en-US">
                <a:cs typeface="Calibri"/>
              </a:rPr>
              <a:t>B – </a:t>
            </a:r>
            <a:r>
              <a:rPr lang="fr-FR">
                <a:cs typeface="Calibri"/>
              </a:rPr>
              <a:t>Développement</a:t>
            </a:r>
            <a:r>
              <a:rPr lang="en-US">
                <a:cs typeface="Calibri"/>
              </a:rPr>
              <a:t> Soft</a:t>
            </a:r>
            <a:br>
              <a:rPr lang="en-US">
                <a:cs typeface="Calibri"/>
              </a:rPr>
            </a:br>
            <a:endParaRPr lang="fr-FR"/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9F918676-8CE6-4C66-8FCB-F11261F70A4D}"/>
              </a:ext>
            </a:extLst>
          </p:cNvPr>
          <p:cNvSpPr/>
          <p:nvPr/>
        </p:nvSpPr>
        <p:spPr>
          <a:xfrm>
            <a:off x="4776187" y="1646298"/>
            <a:ext cx="1882067" cy="18021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Réveil au bout d’une heure</a:t>
            </a:r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C3D85E10-78BF-4E2F-AF9D-B6F5452E9129}"/>
              </a:ext>
            </a:extLst>
          </p:cNvPr>
          <p:cNvSpPr/>
          <p:nvPr/>
        </p:nvSpPr>
        <p:spPr>
          <a:xfrm>
            <a:off x="7369946" y="3183615"/>
            <a:ext cx="1882067" cy="18021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Prise des mesures</a:t>
            </a:r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68D20D11-47BE-48FC-8CA1-0A3B616B361B}"/>
              </a:ext>
            </a:extLst>
          </p:cNvPr>
          <p:cNvSpPr/>
          <p:nvPr/>
        </p:nvSpPr>
        <p:spPr>
          <a:xfrm>
            <a:off x="4776187" y="5002564"/>
            <a:ext cx="1882067" cy="18021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Envoie des mesures</a:t>
            </a:r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C073A509-FDF1-4C16-B442-4F95EFD6750E}"/>
              </a:ext>
            </a:extLst>
          </p:cNvPr>
          <p:cNvSpPr/>
          <p:nvPr/>
        </p:nvSpPr>
        <p:spPr>
          <a:xfrm>
            <a:off x="2342640" y="3183615"/>
            <a:ext cx="1882067" cy="18021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Se rendort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C5C714FA-3251-4807-B57E-8755463CD65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9316" y="3887611"/>
            <a:ext cx="675808" cy="675808"/>
          </a:xfrm>
          <a:prstGeom prst="rect">
            <a:avLst/>
          </a:prstGeom>
        </p:spPr>
      </p:pic>
      <p:sp>
        <p:nvSpPr>
          <p:cNvPr id="10" name="Flèche : en arc 9">
            <a:extLst>
              <a:ext uri="{FF2B5EF4-FFF2-40B4-BE49-F238E27FC236}">
                <a16:creationId xmlns:a16="http://schemas.microsoft.com/office/drawing/2014/main" id="{0F438C9C-6B86-4376-9B55-CF36E4663F5A}"/>
              </a:ext>
            </a:extLst>
          </p:cNvPr>
          <p:cNvSpPr/>
          <p:nvPr/>
        </p:nvSpPr>
        <p:spPr>
          <a:xfrm rot="21131276">
            <a:off x="5980950" y="2376832"/>
            <a:ext cx="1895469" cy="1467460"/>
          </a:xfrm>
          <a:prstGeom prst="circularArrow">
            <a:avLst>
              <a:gd name="adj1" fmla="val 7727"/>
              <a:gd name="adj2" fmla="val 1142319"/>
              <a:gd name="adj3" fmla="val 20888370"/>
              <a:gd name="adj4" fmla="val 17008639"/>
              <a:gd name="adj5" fmla="val 12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3" name="Flèche : en arc 12">
            <a:extLst>
              <a:ext uri="{FF2B5EF4-FFF2-40B4-BE49-F238E27FC236}">
                <a16:creationId xmlns:a16="http://schemas.microsoft.com/office/drawing/2014/main" id="{27A778CA-E30F-49BF-8DC5-0BD26A9A73EB}"/>
              </a:ext>
            </a:extLst>
          </p:cNvPr>
          <p:cNvSpPr/>
          <p:nvPr/>
        </p:nvSpPr>
        <p:spPr>
          <a:xfrm rot="6681292">
            <a:off x="6221216" y="4049262"/>
            <a:ext cx="1895469" cy="1467460"/>
          </a:xfrm>
          <a:prstGeom prst="circularArrow">
            <a:avLst>
              <a:gd name="adj1" fmla="val 7727"/>
              <a:gd name="adj2" fmla="val 1142319"/>
              <a:gd name="adj3" fmla="val 20888370"/>
              <a:gd name="adj4" fmla="val 17008639"/>
              <a:gd name="adj5" fmla="val 12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4" name="Flèche : en arc 13">
            <a:extLst>
              <a:ext uri="{FF2B5EF4-FFF2-40B4-BE49-F238E27FC236}">
                <a16:creationId xmlns:a16="http://schemas.microsoft.com/office/drawing/2014/main" id="{9886555F-B08C-40DE-880E-5F063402DCC0}"/>
              </a:ext>
            </a:extLst>
          </p:cNvPr>
          <p:cNvSpPr/>
          <p:nvPr/>
        </p:nvSpPr>
        <p:spPr>
          <a:xfrm rot="10336213">
            <a:off x="3559068" y="4344577"/>
            <a:ext cx="1895469" cy="1467460"/>
          </a:xfrm>
          <a:prstGeom prst="circularArrow">
            <a:avLst>
              <a:gd name="adj1" fmla="val 7727"/>
              <a:gd name="adj2" fmla="val 1142319"/>
              <a:gd name="adj3" fmla="val 20888370"/>
              <a:gd name="adj4" fmla="val 17008639"/>
              <a:gd name="adj5" fmla="val 12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5" name="Flèche : en arc 14">
            <a:extLst>
              <a:ext uri="{FF2B5EF4-FFF2-40B4-BE49-F238E27FC236}">
                <a16:creationId xmlns:a16="http://schemas.microsoft.com/office/drawing/2014/main" id="{3A0E18AA-F70E-4201-82E8-FA293F4AD988}"/>
              </a:ext>
            </a:extLst>
          </p:cNvPr>
          <p:cNvSpPr/>
          <p:nvPr/>
        </p:nvSpPr>
        <p:spPr>
          <a:xfrm rot="16788560">
            <a:off x="3271373" y="2591563"/>
            <a:ext cx="1895469" cy="1467460"/>
          </a:xfrm>
          <a:prstGeom prst="circularArrow">
            <a:avLst>
              <a:gd name="adj1" fmla="val 5642"/>
              <a:gd name="adj2" fmla="val 1142319"/>
              <a:gd name="adj3" fmla="val 21087776"/>
              <a:gd name="adj4" fmla="val 17327409"/>
              <a:gd name="adj5" fmla="val 116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C5539B07-A684-466A-A561-FD101C8A1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16</a:t>
            </a:fld>
            <a:endParaRPr lang="de-DE"/>
          </a:p>
        </p:txBody>
      </p:sp>
      <p:pic>
        <p:nvPicPr>
          <p:cNvPr id="17" name="Picture 2" descr="Portail pédagogique : mathématiques - la ruche">
            <a:extLst>
              <a:ext uri="{FF2B5EF4-FFF2-40B4-BE49-F238E27FC236}">
                <a16:creationId xmlns:a16="http://schemas.microsoft.com/office/drawing/2014/main" id="{F83BFC4F-A288-4759-8C4F-30A4C2AE81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126" y="36350"/>
            <a:ext cx="754613" cy="548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46667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llipse 3">
            <a:extLst>
              <a:ext uri="{FF2B5EF4-FFF2-40B4-BE49-F238E27FC236}">
                <a16:creationId xmlns:a16="http://schemas.microsoft.com/office/drawing/2014/main" id="{9F918676-8CE6-4C66-8FCB-F11261F70A4D}"/>
              </a:ext>
            </a:extLst>
          </p:cNvPr>
          <p:cNvSpPr/>
          <p:nvPr/>
        </p:nvSpPr>
        <p:spPr>
          <a:xfrm>
            <a:off x="192833" y="1782721"/>
            <a:ext cx="1882067" cy="18021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Réveil au bout d’une heure</a:t>
            </a:r>
          </a:p>
          <a:p>
            <a:pPr algn="ctr"/>
            <a:endParaRPr lang="fr-FR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C073A509-FDF1-4C16-B442-4F95EFD6750E}"/>
              </a:ext>
            </a:extLst>
          </p:cNvPr>
          <p:cNvSpPr/>
          <p:nvPr/>
        </p:nvSpPr>
        <p:spPr>
          <a:xfrm>
            <a:off x="965521" y="3148194"/>
            <a:ext cx="1882067" cy="18021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Se rendort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05EC2EE3-245F-4749-8699-6E6BA65B62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7560" y="2454398"/>
            <a:ext cx="8378890" cy="619077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15AEA3A3-C92B-4269-8511-C76AF11F0A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7560" y="4049278"/>
            <a:ext cx="8378890" cy="866492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3124061B-8420-4B37-81EA-50A6F06A1C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7560" y="5765016"/>
            <a:ext cx="8381607" cy="833884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D74AA88C-B5D0-42E8-90E5-CED16AB83A72}"/>
              </a:ext>
            </a:extLst>
          </p:cNvPr>
          <p:cNvSpPr txBox="1"/>
          <p:nvPr/>
        </p:nvSpPr>
        <p:spPr>
          <a:xfrm>
            <a:off x="3617560" y="1803901"/>
            <a:ext cx="1371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Active Mode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13982896-071C-4F8F-827D-E512FA83CD0D}"/>
              </a:ext>
            </a:extLst>
          </p:cNvPr>
          <p:cNvSpPr txBox="1"/>
          <p:nvPr/>
        </p:nvSpPr>
        <p:spPr>
          <a:xfrm>
            <a:off x="3617560" y="3354640"/>
            <a:ext cx="18144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Light </a:t>
            </a:r>
            <a:r>
              <a:rPr lang="fr-FR" err="1"/>
              <a:t>Sleep</a:t>
            </a:r>
            <a:r>
              <a:rPr lang="fr-FR"/>
              <a:t> Mode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F6D60391-B1A9-4ECA-B473-7BC8CF139D70}"/>
              </a:ext>
            </a:extLst>
          </p:cNvPr>
          <p:cNvSpPr txBox="1"/>
          <p:nvPr/>
        </p:nvSpPr>
        <p:spPr>
          <a:xfrm>
            <a:off x="3617559" y="5159482"/>
            <a:ext cx="1853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err="1"/>
              <a:t>Deep</a:t>
            </a:r>
            <a:r>
              <a:rPr lang="fr-FR"/>
              <a:t> </a:t>
            </a:r>
            <a:r>
              <a:rPr lang="fr-FR" err="1"/>
              <a:t>Sleep</a:t>
            </a:r>
            <a:r>
              <a:rPr lang="fr-FR"/>
              <a:t> Mode</a:t>
            </a:r>
          </a:p>
        </p:txBody>
      </p:sp>
      <p:sp>
        <p:nvSpPr>
          <p:cNvPr id="18" name="Espace réservé du numéro de diapositive 17">
            <a:extLst>
              <a:ext uri="{FF2B5EF4-FFF2-40B4-BE49-F238E27FC236}">
                <a16:creationId xmlns:a16="http://schemas.microsoft.com/office/drawing/2014/main" id="{B24FF9E1-6220-4ECC-9040-2B2B037AE6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17</a:t>
            </a:fld>
            <a:endParaRPr lang="de-DE"/>
          </a:p>
        </p:txBody>
      </p:sp>
      <p:pic>
        <p:nvPicPr>
          <p:cNvPr id="19" name="Picture 2" descr="Portail pédagogique : mathématiques - la ruche">
            <a:extLst>
              <a:ext uri="{FF2B5EF4-FFF2-40B4-BE49-F238E27FC236}">
                <a16:creationId xmlns:a16="http://schemas.microsoft.com/office/drawing/2014/main" id="{D0505E1B-726A-481B-ADA7-24E00A05A7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126" y="36350"/>
            <a:ext cx="754613" cy="548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itre 1">
            <a:extLst>
              <a:ext uri="{FF2B5EF4-FFF2-40B4-BE49-F238E27FC236}">
                <a16:creationId xmlns:a16="http://schemas.microsoft.com/office/drawing/2014/main" id="{59CEC761-8601-4744-A433-BCFEC8AD1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521" y="176717"/>
            <a:ext cx="9404723" cy="1400530"/>
          </a:xfrm>
        </p:spPr>
        <p:txBody>
          <a:bodyPr>
            <a:normAutofit fontScale="90000"/>
          </a:bodyPr>
          <a:lstStyle/>
          <a:p>
            <a:r>
              <a:rPr lang="en-US">
                <a:cs typeface="Calibri"/>
              </a:rPr>
              <a:t>    </a:t>
            </a:r>
            <a:br>
              <a:rPr lang="en-US">
                <a:cs typeface="Calibri"/>
              </a:rPr>
            </a:br>
            <a:r>
              <a:rPr lang="en-US">
                <a:cs typeface="Calibri"/>
              </a:rPr>
              <a:t>B – </a:t>
            </a:r>
            <a:r>
              <a:rPr lang="fr-FR">
                <a:cs typeface="Calibri"/>
              </a:rPr>
              <a:t>Développement</a:t>
            </a:r>
            <a:r>
              <a:rPr lang="en-US">
                <a:cs typeface="Calibri"/>
              </a:rPr>
              <a:t> Soft</a:t>
            </a:r>
            <a:br>
              <a:rPr lang="en-US">
                <a:cs typeface="Calibri"/>
              </a:rPr>
            </a:b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7738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6" grpId="0"/>
      <p:bldP spid="1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e 7">
            <a:extLst>
              <a:ext uri="{FF2B5EF4-FFF2-40B4-BE49-F238E27FC236}">
                <a16:creationId xmlns:a16="http://schemas.microsoft.com/office/drawing/2014/main" id="{2C2A15AA-2B84-486D-A94B-4C63646C18AB}"/>
              </a:ext>
            </a:extLst>
          </p:cNvPr>
          <p:cNvGrpSpPr/>
          <p:nvPr/>
        </p:nvGrpSpPr>
        <p:grpSpPr>
          <a:xfrm>
            <a:off x="1055290" y="2122235"/>
            <a:ext cx="8342470" cy="2300401"/>
            <a:chOff x="1055290" y="2122235"/>
            <a:chExt cx="8342470" cy="2300401"/>
          </a:xfrm>
        </p:grpSpPr>
        <p:pic>
          <p:nvPicPr>
            <p:cNvPr id="6" name="Image 5">
              <a:extLst>
                <a:ext uri="{FF2B5EF4-FFF2-40B4-BE49-F238E27FC236}">
                  <a16:creationId xmlns:a16="http://schemas.microsoft.com/office/drawing/2014/main" id="{EF5CB7D6-33A4-4754-BEA4-B9A4EBF62C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12197"/>
            <a:stretch/>
          </p:blipFill>
          <p:spPr>
            <a:xfrm>
              <a:off x="1055290" y="2122235"/>
              <a:ext cx="8342470" cy="1210955"/>
            </a:xfrm>
            <a:prstGeom prst="rect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</p:pic>
        <p:pic>
          <p:nvPicPr>
            <p:cNvPr id="7" name="Image 6">
              <a:extLst>
                <a:ext uri="{FF2B5EF4-FFF2-40B4-BE49-F238E27FC236}">
                  <a16:creationId xmlns:a16="http://schemas.microsoft.com/office/drawing/2014/main" id="{346F569F-6616-442A-B604-9B619F82B6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55290" y="3333190"/>
              <a:ext cx="8342470" cy="1089446"/>
            </a:xfrm>
            <a:prstGeom prst="rect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</p:pic>
      </p:grp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C412B0CA-D2AB-4326-89EC-A66A80BD0F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18</a:t>
            </a:fld>
            <a:endParaRPr lang="de-DE"/>
          </a:p>
        </p:txBody>
      </p:sp>
      <p:pic>
        <p:nvPicPr>
          <p:cNvPr id="10" name="Picture 2" descr="Portail pédagogique : mathématiques - la ruche">
            <a:extLst>
              <a:ext uri="{FF2B5EF4-FFF2-40B4-BE49-F238E27FC236}">
                <a16:creationId xmlns:a16="http://schemas.microsoft.com/office/drawing/2014/main" id="{8F6A627E-EFE7-45D2-99C1-F84D244871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126" y="36350"/>
            <a:ext cx="754613" cy="548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re 1">
            <a:extLst>
              <a:ext uri="{FF2B5EF4-FFF2-40B4-BE49-F238E27FC236}">
                <a16:creationId xmlns:a16="http://schemas.microsoft.com/office/drawing/2014/main" id="{80133AC2-8FC5-492C-9D7E-6C653C3EEC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521" y="176717"/>
            <a:ext cx="9404723" cy="1400530"/>
          </a:xfrm>
        </p:spPr>
        <p:txBody>
          <a:bodyPr>
            <a:normAutofit fontScale="90000"/>
          </a:bodyPr>
          <a:lstStyle/>
          <a:p>
            <a:r>
              <a:rPr lang="en-US">
                <a:cs typeface="Calibri"/>
              </a:rPr>
              <a:t>    </a:t>
            </a:r>
            <a:br>
              <a:rPr lang="en-US">
                <a:cs typeface="Calibri"/>
              </a:rPr>
            </a:br>
            <a:r>
              <a:rPr lang="en-US">
                <a:cs typeface="Calibri"/>
              </a:rPr>
              <a:t>B – </a:t>
            </a:r>
            <a:r>
              <a:rPr lang="fr-FR">
                <a:cs typeface="Calibri"/>
              </a:rPr>
              <a:t>Développement</a:t>
            </a:r>
            <a:r>
              <a:rPr lang="en-US">
                <a:cs typeface="Calibri"/>
              </a:rPr>
              <a:t> Soft</a:t>
            </a:r>
            <a:br>
              <a:rPr lang="en-US">
                <a:cs typeface="Calibri"/>
              </a:rPr>
            </a:b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861422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F60A48C0-7959-4C48-99B0-2DF77FCD4E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661" y="2543211"/>
            <a:ext cx="5328294" cy="3729806"/>
          </a:xfrm>
          <a:prstGeom prst="rect">
            <a:avLst/>
          </a:prstGeom>
          <a:noFill/>
          <a:ln w="38100">
            <a:solidFill>
              <a:schemeClr val="bg2">
                <a:lumMod val="60000"/>
                <a:lumOff val="4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BD1943DA-9E5F-49D8-8824-55813BB4EC81}"/>
              </a:ext>
            </a:extLst>
          </p:cNvPr>
          <p:cNvSpPr txBox="1"/>
          <p:nvPr/>
        </p:nvSpPr>
        <p:spPr>
          <a:xfrm>
            <a:off x="1663832" y="1787567"/>
            <a:ext cx="3787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La transformée de Fourier rapide (FFT)</a:t>
            </a:r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82CAB22D-E8CF-4A41-8F1A-F684B3E6C2C4}"/>
              </a:ext>
            </a:extLst>
          </p:cNvPr>
          <p:cNvGrpSpPr/>
          <p:nvPr/>
        </p:nvGrpSpPr>
        <p:grpSpPr>
          <a:xfrm>
            <a:off x="6770184" y="2543211"/>
            <a:ext cx="5193214" cy="2268486"/>
            <a:chOff x="6956615" y="2817378"/>
            <a:chExt cx="4505325" cy="1968004"/>
          </a:xfrm>
        </p:grpSpPr>
        <p:pic>
          <p:nvPicPr>
            <p:cNvPr id="7" name="Image 6">
              <a:extLst>
                <a:ext uri="{FF2B5EF4-FFF2-40B4-BE49-F238E27FC236}">
                  <a16:creationId xmlns:a16="http://schemas.microsoft.com/office/drawing/2014/main" id="{14C3266A-3367-41CE-9FE0-28A3D48F5A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3378"/>
            <a:stretch/>
          </p:blipFill>
          <p:spPr>
            <a:xfrm>
              <a:off x="6956615" y="2817378"/>
              <a:ext cx="4505325" cy="1739404"/>
            </a:xfrm>
            <a:prstGeom prst="rect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</p:pic>
        <p:pic>
          <p:nvPicPr>
            <p:cNvPr id="8" name="Image 7">
              <a:extLst>
                <a:ext uri="{FF2B5EF4-FFF2-40B4-BE49-F238E27FC236}">
                  <a16:creationId xmlns:a16="http://schemas.microsoft.com/office/drawing/2014/main" id="{AFB30D7E-D2DE-467B-BC5D-876E09259D6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56615" y="4556782"/>
              <a:ext cx="4505325" cy="228600"/>
            </a:xfrm>
            <a:prstGeom prst="rect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</p:pic>
      </p:grp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79A2F8BC-2F26-4DFE-9F96-9758A4833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19</a:t>
            </a:fld>
            <a:endParaRPr lang="de-DE"/>
          </a:p>
        </p:txBody>
      </p:sp>
      <p:pic>
        <p:nvPicPr>
          <p:cNvPr id="12" name="Picture 2" descr="Portail pédagogique : mathématiques - la ruche">
            <a:extLst>
              <a:ext uri="{FF2B5EF4-FFF2-40B4-BE49-F238E27FC236}">
                <a16:creationId xmlns:a16="http://schemas.microsoft.com/office/drawing/2014/main" id="{D409C16A-43E9-49E7-A49B-F7906A757B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126" y="36350"/>
            <a:ext cx="754613" cy="548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itre 1">
            <a:extLst>
              <a:ext uri="{FF2B5EF4-FFF2-40B4-BE49-F238E27FC236}">
                <a16:creationId xmlns:a16="http://schemas.microsoft.com/office/drawing/2014/main" id="{E0211EA5-C671-4070-A18F-66F05D3CC7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521" y="176717"/>
            <a:ext cx="9404723" cy="1400530"/>
          </a:xfrm>
        </p:spPr>
        <p:txBody>
          <a:bodyPr>
            <a:normAutofit fontScale="90000"/>
          </a:bodyPr>
          <a:lstStyle/>
          <a:p>
            <a:r>
              <a:rPr lang="en-US">
                <a:cs typeface="Calibri"/>
              </a:rPr>
              <a:t>    </a:t>
            </a:r>
            <a:br>
              <a:rPr lang="en-US">
                <a:cs typeface="Calibri"/>
              </a:rPr>
            </a:br>
            <a:r>
              <a:rPr lang="en-US">
                <a:cs typeface="Calibri"/>
              </a:rPr>
              <a:t>B – </a:t>
            </a:r>
            <a:r>
              <a:rPr lang="fr-FR">
                <a:cs typeface="Calibri"/>
              </a:rPr>
              <a:t>Développement</a:t>
            </a:r>
            <a:r>
              <a:rPr lang="en-US">
                <a:cs typeface="Calibri"/>
              </a:rPr>
              <a:t> Soft</a:t>
            </a:r>
            <a:br>
              <a:rPr lang="en-US">
                <a:cs typeface="Calibri"/>
              </a:rPr>
            </a:b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98162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B3531DD-4711-4BF3-B3FA-D54311E074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85160"/>
            <a:ext cx="10515600" cy="5910779"/>
          </a:xfr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pPr marL="0" indent="0">
              <a:buNone/>
            </a:pPr>
            <a:r>
              <a:rPr lang="en-US" sz="4100" b="1" err="1">
                <a:ea typeface="+mn-lt"/>
                <a:cs typeface="+mn-lt"/>
              </a:rPr>
              <a:t>Sommaire</a:t>
            </a:r>
            <a:r>
              <a:rPr lang="en-US" sz="4100" b="1">
                <a:ea typeface="+mn-lt"/>
                <a:cs typeface="+mn-lt"/>
              </a:rPr>
              <a:t> :</a:t>
            </a:r>
            <a:endParaRPr lang="fr-FR" sz="4100" b="1">
              <a:ea typeface="+mn-lt"/>
              <a:cs typeface="+mn-lt"/>
            </a:endParaRPr>
          </a:p>
          <a:p>
            <a:pPr marL="0" indent="0">
              <a:buNone/>
            </a:pPr>
            <a:endParaRPr lang="en-US">
              <a:cs typeface="Calibri"/>
            </a:endParaRPr>
          </a:p>
          <a:p>
            <a:pPr marL="0" indent="0">
              <a:buNone/>
            </a:pPr>
            <a:r>
              <a:rPr lang="en-US">
                <a:cs typeface="Calibri"/>
              </a:rPr>
              <a:t>I – Presentation du </a:t>
            </a:r>
            <a:r>
              <a:rPr lang="en-US" err="1">
                <a:cs typeface="Calibri"/>
              </a:rPr>
              <a:t>projet</a:t>
            </a:r>
            <a:endParaRPr lang="en-US">
              <a:cs typeface="Calibri"/>
            </a:endParaRPr>
          </a:p>
          <a:p>
            <a:pPr marL="0" indent="0">
              <a:buNone/>
            </a:pPr>
            <a:r>
              <a:rPr lang="en-US">
                <a:cs typeface="Calibri"/>
              </a:rPr>
              <a:t>     A – </a:t>
            </a:r>
            <a:r>
              <a:rPr lang="en-US" err="1">
                <a:cs typeface="Calibri"/>
              </a:rPr>
              <a:t>Descriptif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d'une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ruche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connectée</a:t>
            </a:r>
            <a:endParaRPr lang="en-US">
              <a:cs typeface="Calibri"/>
            </a:endParaRPr>
          </a:p>
          <a:p>
            <a:pPr marL="0" indent="0">
              <a:buNone/>
            </a:pPr>
            <a:r>
              <a:rPr lang="en-US">
                <a:cs typeface="Calibri"/>
              </a:rPr>
              <a:t>     B – Objectif du </a:t>
            </a:r>
            <a:r>
              <a:rPr lang="en-US" err="1">
                <a:cs typeface="Calibri"/>
              </a:rPr>
              <a:t>projet</a:t>
            </a:r>
            <a:endParaRPr lang="en-US">
              <a:cs typeface="Calibri"/>
            </a:endParaRPr>
          </a:p>
          <a:p>
            <a:pPr marL="0" indent="0">
              <a:buNone/>
            </a:pPr>
            <a:r>
              <a:rPr lang="en-US">
                <a:cs typeface="Calibri"/>
              </a:rPr>
              <a:t>     C – </a:t>
            </a:r>
            <a:r>
              <a:rPr lang="en-US" err="1">
                <a:cs typeface="Calibri"/>
              </a:rPr>
              <a:t>Organisation</a:t>
            </a:r>
            <a:r>
              <a:rPr lang="en-US">
                <a:cs typeface="Calibri"/>
              </a:rPr>
              <a:t> du temps</a:t>
            </a:r>
          </a:p>
          <a:p>
            <a:pPr marL="0" indent="0">
              <a:buNone/>
            </a:pPr>
            <a:endParaRPr lang="en-US">
              <a:cs typeface="Calibri"/>
            </a:endParaRPr>
          </a:p>
          <a:p>
            <a:pPr marL="0" indent="0">
              <a:buNone/>
            </a:pPr>
            <a:r>
              <a:rPr lang="en-US">
                <a:cs typeface="Calibri"/>
              </a:rPr>
              <a:t>II – </a:t>
            </a:r>
            <a:r>
              <a:rPr lang="en-US" err="1">
                <a:cs typeface="Calibri"/>
              </a:rPr>
              <a:t>Realisation</a:t>
            </a:r>
            <a:endParaRPr lang="en-US">
              <a:cs typeface="Calibri"/>
            </a:endParaRPr>
          </a:p>
          <a:p>
            <a:pPr marL="0" indent="0">
              <a:buNone/>
            </a:pPr>
            <a:r>
              <a:rPr lang="en-US">
                <a:cs typeface="Calibri"/>
              </a:rPr>
              <a:t>     A – Presentation des modules</a:t>
            </a:r>
          </a:p>
          <a:p>
            <a:pPr marL="0" indent="0">
              <a:buNone/>
            </a:pPr>
            <a:r>
              <a:rPr lang="en-US">
                <a:cs typeface="Calibri"/>
              </a:rPr>
              <a:t>     B – </a:t>
            </a:r>
            <a:r>
              <a:rPr lang="en-US" err="1">
                <a:cs typeface="Calibri"/>
              </a:rPr>
              <a:t>Developpement</a:t>
            </a:r>
            <a:r>
              <a:rPr lang="en-US">
                <a:cs typeface="Calibri"/>
              </a:rPr>
              <a:t> Soft</a:t>
            </a:r>
          </a:p>
          <a:p>
            <a:pPr marL="0" indent="0">
              <a:buNone/>
            </a:pPr>
            <a:r>
              <a:rPr lang="en-US">
                <a:cs typeface="Calibri"/>
              </a:rPr>
              <a:t>     C – </a:t>
            </a:r>
            <a:r>
              <a:rPr lang="en-US" err="1">
                <a:cs typeface="Calibri"/>
              </a:rPr>
              <a:t>Developpement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électrique</a:t>
            </a:r>
            <a:endParaRPr lang="en-US">
              <a:cs typeface="Calibri"/>
            </a:endParaRPr>
          </a:p>
          <a:p>
            <a:pPr marL="0" indent="0">
              <a:buNone/>
            </a:pPr>
            <a:r>
              <a:rPr lang="en-US">
                <a:cs typeface="Calibri"/>
              </a:rPr>
              <a:t>     D – </a:t>
            </a:r>
            <a:r>
              <a:rPr lang="en-US" err="1">
                <a:cs typeface="Calibri"/>
              </a:rPr>
              <a:t>Prototypage</a:t>
            </a:r>
            <a:endParaRPr lang="en-US">
              <a:cs typeface="Calibri"/>
            </a:endParaRPr>
          </a:p>
          <a:p>
            <a:pPr marL="0" indent="0">
              <a:buNone/>
            </a:pPr>
            <a:endParaRPr lang="en-US">
              <a:cs typeface="Calibri"/>
            </a:endParaRPr>
          </a:p>
          <a:p>
            <a:pPr marL="0" indent="0">
              <a:buNone/>
            </a:pPr>
            <a:r>
              <a:rPr lang="en-US">
                <a:cs typeface="Calibri"/>
              </a:rPr>
              <a:t>III – </a:t>
            </a:r>
            <a:r>
              <a:rPr lang="en-US" err="1">
                <a:cs typeface="Calibri"/>
              </a:rPr>
              <a:t>Avancement</a:t>
            </a:r>
            <a:r>
              <a:rPr lang="en-US">
                <a:cs typeface="Calibri"/>
              </a:rPr>
              <a:t> du </a:t>
            </a:r>
            <a:r>
              <a:rPr lang="en-US" err="1">
                <a:cs typeface="Calibri"/>
              </a:rPr>
              <a:t>projet</a:t>
            </a:r>
            <a:endParaRPr lang="en-US">
              <a:cs typeface="Calibri"/>
            </a:endParaRPr>
          </a:p>
          <a:p>
            <a:pPr marL="0" indent="0">
              <a:buNone/>
            </a:pPr>
            <a:r>
              <a:rPr lang="en-US">
                <a:cs typeface="Calibri"/>
              </a:rPr>
              <a:t>     A – </a:t>
            </a:r>
            <a:r>
              <a:rPr lang="en-US" err="1">
                <a:cs typeface="Calibri"/>
              </a:rPr>
              <a:t>Où</a:t>
            </a:r>
            <a:r>
              <a:rPr lang="en-US">
                <a:cs typeface="Calibri"/>
              </a:rPr>
              <a:t> en </a:t>
            </a:r>
            <a:r>
              <a:rPr lang="en-US" err="1">
                <a:cs typeface="Calibri"/>
              </a:rPr>
              <a:t>sommes</a:t>
            </a:r>
            <a:r>
              <a:rPr lang="en-US">
                <a:cs typeface="Calibri"/>
              </a:rPr>
              <a:t>-nous ?</a:t>
            </a:r>
          </a:p>
          <a:p>
            <a:pPr marL="0" indent="0">
              <a:buNone/>
            </a:pPr>
            <a:r>
              <a:rPr lang="en-US">
                <a:cs typeface="Calibri"/>
              </a:rPr>
              <a:t>     B – Ce </a:t>
            </a:r>
            <a:r>
              <a:rPr lang="en-US" err="1">
                <a:cs typeface="Calibri"/>
              </a:rPr>
              <a:t>qu'il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reste</a:t>
            </a:r>
            <a:r>
              <a:rPr lang="en-US">
                <a:cs typeface="Calibri"/>
              </a:rPr>
              <a:t> à faire</a:t>
            </a:r>
          </a:p>
          <a:p>
            <a:pPr marL="0" indent="0">
              <a:buNone/>
            </a:pPr>
            <a:endParaRPr lang="en-US">
              <a:cs typeface="Calibri"/>
            </a:endParaRPr>
          </a:p>
          <a:p>
            <a:pPr marL="0" indent="0">
              <a:buNone/>
            </a:pPr>
            <a:endParaRPr lang="en-US">
              <a:cs typeface="Calibri"/>
            </a:endParaRPr>
          </a:p>
          <a:p>
            <a:endParaRPr lang="fr-FR">
              <a:cs typeface="Calibri"/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310195F-DC6F-4F45-933D-343F5B1A4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2</a:t>
            </a:fld>
            <a:endParaRPr lang="de-DE"/>
          </a:p>
        </p:txBody>
      </p:sp>
      <p:pic>
        <p:nvPicPr>
          <p:cNvPr id="10242" name="Picture 2" descr="Portail pédagogique : mathématiques - la ruche">
            <a:extLst>
              <a:ext uri="{FF2B5EF4-FFF2-40B4-BE49-F238E27FC236}">
                <a16:creationId xmlns:a16="http://schemas.microsoft.com/office/drawing/2014/main" id="{1AA79111-98B8-472A-A1C4-3253EA9F63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126" y="36350"/>
            <a:ext cx="754613" cy="548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0885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llipse 3">
            <a:extLst>
              <a:ext uri="{FF2B5EF4-FFF2-40B4-BE49-F238E27FC236}">
                <a16:creationId xmlns:a16="http://schemas.microsoft.com/office/drawing/2014/main" id="{D28B6344-4650-4ACF-BED2-C2163687A58A}"/>
              </a:ext>
            </a:extLst>
          </p:cNvPr>
          <p:cNvSpPr/>
          <p:nvPr/>
        </p:nvSpPr>
        <p:spPr>
          <a:xfrm>
            <a:off x="427971" y="2875705"/>
            <a:ext cx="1882067" cy="18021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Prise des mesures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FD5999DD-7C3D-4101-A295-C2957C4F203E}"/>
              </a:ext>
            </a:extLst>
          </p:cNvPr>
          <p:cNvSpPr txBox="1"/>
          <p:nvPr/>
        </p:nvSpPr>
        <p:spPr>
          <a:xfrm>
            <a:off x="4909353" y="1806889"/>
            <a:ext cx="7184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/>
              <a:t>Son 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FD565A7B-D521-428B-ADFE-F28F9F9BBFB8}"/>
              </a:ext>
            </a:extLst>
          </p:cNvPr>
          <p:cNvSpPr txBox="1"/>
          <p:nvPr/>
        </p:nvSpPr>
        <p:spPr>
          <a:xfrm>
            <a:off x="7707298" y="1802760"/>
            <a:ext cx="20222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/>
              <a:t>Accéléromètre</a:t>
            </a:r>
          </a:p>
        </p:txBody>
      </p: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8565C75A-B3DD-429D-B68F-E9DCD9F11E4A}"/>
              </a:ext>
            </a:extLst>
          </p:cNvPr>
          <p:cNvCxnSpPr/>
          <p:nvPr/>
        </p:nvCxnSpPr>
        <p:spPr>
          <a:xfrm>
            <a:off x="6596109" y="1606858"/>
            <a:ext cx="0" cy="29207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age 8">
            <a:extLst>
              <a:ext uri="{FF2B5EF4-FFF2-40B4-BE49-F238E27FC236}">
                <a16:creationId xmlns:a16="http://schemas.microsoft.com/office/drawing/2014/main" id="{ED287363-AC68-4636-9216-7C3ADFA7A5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3503" y="2708337"/>
            <a:ext cx="2781300" cy="1819275"/>
          </a:xfrm>
          <a:prstGeom prst="rect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C53F569-89BD-41B8-ADF3-1AA71698BC75}"/>
              </a:ext>
            </a:extLst>
          </p:cNvPr>
          <p:cNvSpPr/>
          <p:nvPr/>
        </p:nvSpPr>
        <p:spPr>
          <a:xfrm>
            <a:off x="3826452" y="5472562"/>
            <a:ext cx="5539313" cy="12106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/>
              <a:t>FFT</a:t>
            </a:r>
          </a:p>
        </p:txBody>
      </p:sp>
      <p:sp>
        <p:nvSpPr>
          <p:cNvPr id="11" name="Flèche : bas 10">
            <a:extLst>
              <a:ext uri="{FF2B5EF4-FFF2-40B4-BE49-F238E27FC236}">
                <a16:creationId xmlns:a16="http://schemas.microsoft.com/office/drawing/2014/main" id="{D996B461-1B87-4376-B350-31F343ED573E}"/>
              </a:ext>
            </a:extLst>
          </p:cNvPr>
          <p:cNvSpPr/>
          <p:nvPr/>
        </p:nvSpPr>
        <p:spPr>
          <a:xfrm>
            <a:off x="8034291" y="4639684"/>
            <a:ext cx="514905" cy="65140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Flèche : bas 12">
            <a:extLst>
              <a:ext uri="{FF2B5EF4-FFF2-40B4-BE49-F238E27FC236}">
                <a16:creationId xmlns:a16="http://schemas.microsoft.com/office/drawing/2014/main" id="{ADF92B11-E1A1-4019-B1D6-8B250CF99656}"/>
              </a:ext>
            </a:extLst>
          </p:cNvPr>
          <p:cNvSpPr/>
          <p:nvPr/>
        </p:nvSpPr>
        <p:spPr>
          <a:xfrm>
            <a:off x="4394448" y="4639683"/>
            <a:ext cx="514905" cy="65140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ECAB9114-6FD4-4354-85FF-37BEC8B20C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7046" y="2285758"/>
            <a:ext cx="1637495" cy="2081736"/>
          </a:xfrm>
          <a:prstGeom prst="rect">
            <a:avLst/>
          </a:prstGeom>
          <a:ln w="19050">
            <a:solidFill>
              <a:schemeClr val="bg2">
                <a:lumMod val="60000"/>
                <a:lumOff val="40000"/>
              </a:schemeClr>
            </a:solidFill>
          </a:ln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33E56125-E973-46B3-A099-B3D889C44A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74962" y="3481408"/>
            <a:ext cx="1990725" cy="45720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CCB0D311-02F7-4D50-B012-6A956045616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-120016" r="1416" b="-1"/>
          <a:stretch/>
        </p:blipFill>
        <p:spPr>
          <a:xfrm>
            <a:off x="4455265" y="2969629"/>
            <a:ext cx="1990723" cy="544868"/>
          </a:xfrm>
          <a:prstGeom prst="rect">
            <a:avLst/>
          </a:prstGeom>
        </p:spPr>
      </p:pic>
      <p:sp>
        <p:nvSpPr>
          <p:cNvPr id="16" name="Espace réservé du numéro de diapositive 15">
            <a:extLst>
              <a:ext uri="{FF2B5EF4-FFF2-40B4-BE49-F238E27FC236}">
                <a16:creationId xmlns:a16="http://schemas.microsoft.com/office/drawing/2014/main" id="{69DF9ACD-8FAD-4589-A14C-CB56EB8C0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20</a:t>
            </a:fld>
            <a:endParaRPr lang="de-DE"/>
          </a:p>
        </p:txBody>
      </p:sp>
      <p:pic>
        <p:nvPicPr>
          <p:cNvPr id="18" name="Picture 2" descr="Portail pédagogique : mathématiques - la ruche">
            <a:extLst>
              <a:ext uri="{FF2B5EF4-FFF2-40B4-BE49-F238E27FC236}">
                <a16:creationId xmlns:a16="http://schemas.microsoft.com/office/drawing/2014/main" id="{1FE2291C-E0F0-4684-B36D-DF4352E088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126" y="36350"/>
            <a:ext cx="754613" cy="548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itre 1">
            <a:extLst>
              <a:ext uri="{FF2B5EF4-FFF2-40B4-BE49-F238E27FC236}">
                <a16:creationId xmlns:a16="http://schemas.microsoft.com/office/drawing/2014/main" id="{69996650-1BB1-40CB-9DE2-5117B69B5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521" y="176717"/>
            <a:ext cx="9404723" cy="1400530"/>
          </a:xfrm>
        </p:spPr>
        <p:txBody>
          <a:bodyPr>
            <a:normAutofit fontScale="90000"/>
          </a:bodyPr>
          <a:lstStyle/>
          <a:p>
            <a:r>
              <a:rPr lang="en-US">
                <a:cs typeface="Calibri"/>
              </a:rPr>
              <a:t>    </a:t>
            </a:r>
            <a:br>
              <a:rPr lang="en-US">
                <a:cs typeface="Calibri"/>
              </a:rPr>
            </a:br>
            <a:r>
              <a:rPr lang="en-US">
                <a:cs typeface="Calibri"/>
              </a:rPr>
              <a:t>B – </a:t>
            </a:r>
            <a:r>
              <a:rPr lang="fr-FR">
                <a:cs typeface="Calibri"/>
              </a:rPr>
              <a:t>Développement</a:t>
            </a:r>
            <a:r>
              <a:rPr lang="en-US">
                <a:cs typeface="Calibri"/>
              </a:rPr>
              <a:t> Soft</a:t>
            </a:r>
            <a:br>
              <a:rPr lang="en-US">
                <a:cs typeface="Calibri"/>
              </a:rPr>
            </a:b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29803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llipse 3">
            <a:extLst>
              <a:ext uri="{FF2B5EF4-FFF2-40B4-BE49-F238E27FC236}">
                <a16:creationId xmlns:a16="http://schemas.microsoft.com/office/drawing/2014/main" id="{D28B6344-4650-4ACF-BED2-C2163687A58A}"/>
              </a:ext>
            </a:extLst>
          </p:cNvPr>
          <p:cNvSpPr/>
          <p:nvPr/>
        </p:nvSpPr>
        <p:spPr>
          <a:xfrm>
            <a:off x="427971" y="2875705"/>
            <a:ext cx="1882067" cy="18021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Prise des mesures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A28B5CE4-72BA-4FDD-8E2D-A3E13C163C89}"/>
              </a:ext>
            </a:extLst>
          </p:cNvPr>
          <p:cNvSpPr txBox="1"/>
          <p:nvPr/>
        </p:nvSpPr>
        <p:spPr>
          <a:xfrm>
            <a:off x="3136537" y="1690688"/>
            <a:ext cx="52926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/>
              <a:t>Température, qualité de l’air et humidité 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497C0C8C-93FE-4837-83CF-693BC3810F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5247" y="2797824"/>
            <a:ext cx="3180858" cy="2080630"/>
          </a:xfrm>
          <a:prstGeom prst="rect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</p:pic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FCB9049-7704-41FE-861D-5EC97CD1EE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21</a:t>
            </a:fld>
            <a:endParaRPr lang="de-DE"/>
          </a:p>
        </p:txBody>
      </p:sp>
      <p:pic>
        <p:nvPicPr>
          <p:cNvPr id="15" name="Picture 2" descr="Portail pédagogique : mathématiques - la ruche">
            <a:extLst>
              <a:ext uri="{FF2B5EF4-FFF2-40B4-BE49-F238E27FC236}">
                <a16:creationId xmlns:a16="http://schemas.microsoft.com/office/drawing/2014/main" id="{B8240482-3DE1-4B02-8F35-E1E42F7B3F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126" y="36350"/>
            <a:ext cx="754613" cy="548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itre 1">
            <a:extLst>
              <a:ext uri="{FF2B5EF4-FFF2-40B4-BE49-F238E27FC236}">
                <a16:creationId xmlns:a16="http://schemas.microsoft.com/office/drawing/2014/main" id="{CEB5B909-968C-479C-A596-EC7777E8F8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521" y="176717"/>
            <a:ext cx="9404723" cy="1400530"/>
          </a:xfrm>
        </p:spPr>
        <p:txBody>
          <a:bodyPr>
            <a:normAutofit fontScale="90000"/>
          </a:bodyPr>
          <a:lstStyle/>
          <a:p>
            <a:r>
              <a:rPr lang="en-US">
                <a:cs typeface="Calibri"/>
              </a:rPr>
              <a:t>    </a:t>
            </a:r>
            <a:br>
              <a:rPr lang="en-US">
                <a:cs typeface="Calibri"/>
              </a:rPr>
            </a:br>
            <a:r>
              <a:rPr lang="en-US">
                <a:cs typeface="Calibri"/>
              </a:rPr>
              <a:t>B – </a:t>
            </a:r>
            <a:r>
              <a:rPr lang="fr-FR">
                <a:cs typeface="Calibri"/>
              </a:rPr>
              <a:t>Développement</a:t>
            </a:r>
            <a:r>
              <a:rPr lang="en-US">
                <a:cs typeface="Calibri"/>
              </a:rPr>
              <a:t> Soft</a:t>
            </a:r>
            <a:br>
              <a:rPr lang="en-US">
                <a:cs typeface="Calibri"/>
              </a:rPr>
            </a:b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988696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8B248556-4830-4E3E-B950-F046626201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515616" cy="6858000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9360BBFB-48E7-40EF-A4A5-D256E1D232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0931" y="0"/>
            <a:ext cx="6468341" cy="6858000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9F9E8D62-1311-4E37-8A69-81FA8414B3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2350" y="180975"/>
            <a:ext cx="5067300" cy="6496050"/>
          </a:xfrm>
          <a:prstGeom prst="rect">
            <a:avLst/>
          </a:prstGeom>
        </p:spPr>
      </p:pic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A6578686-4321-462A-B0C9-EC9D9C22D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37693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llipse 2">
            <a:extLst>
              <a:ext uri="{FF2B5EF4-FFF2-40B4-BE49-F238E27FC236}">
                <a16:creationId xmlns:a16="http://schemas.microsoft.com/office/drawing/2014/main" id="{5AA165D7-E2C9-4121-9334-7E02459EC302}"/>
              </a:ext>
            </a:extLst>
          </p:cNvPr>
          <p:cNvSpPr/>
          <p:nvPr/>
        </p:nvSpPr>
        <p:spPr>
          <a:xfrm>
            <a:off x="426129" y="2880802"/>
            <a:ext cx="1882067" cy="18021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Envoie des mesures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D166BF0-B313-4EC5-8656-554CBED42E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5930" y="1617111"/>
            <a:ext cx="6553200" cy="4743450"/>
          </a:xfrm>
          <a:prstGeom prst="rect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745DDB96-200C-4066-82F8-038D0ACBC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23</a:t>
            </a:fld>
            <a:endParaRPr lang="de-DE"/>
          </a:p>
        </p:txBody>
      </p:sp>
      <p:pic>
        <p:nvPicPr>
          <p:cNvPr id="6" name="Picture 2" descr="Portail pédagogique : mathématiques - la ruche">
            <a:extLst>
              <a:ext uri="{FF2B5EF4-FFF2-40B4-BE49-F238E27FC236}">
                <a16:creationId xmlns:a16="http://schemas.microsoft.com/office/drawing/2014/main" id="{48D1BC96-1D42-4A4D-9B31-A7B86E99AE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126" y="36350"/>
            <a:ext cx="754613" cy="548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re 1">
            <a:extLst>
              <a:ext uri="{FF2B5EF4-FFF2-40B4-BE49-F238E27FC236}">
                <a16:creationId xmlns:a16="http://schemas.microsoft.com/office/drawing/2014/main" id="{8EA5BDA3-0B68-4535-9716-56F831FDC5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521" y="176717"/>
            <a:ext cx="9404723" cy="1400530"/>
          </a:xfrm>
        </p:spPr>
        <p:txBody>
          <a:bodyPr>
            <a:normAutofit fontScale="90000"/>
          </a:bodyPr>
          <a:lstStyle/>
          <a:p>
            <a:r>
              <a:rPr lang="en-US">
                <a:cs typeface="Calibri"/>
              </a:rPr>
              <a:t>    </a:t>
            </a:r>
            <a:br>
              <a:rPr lang="en-US">
                <a:cs typeface="Calibri"/>
              </a:rPr>
            </a:br>
            <a:r>
              <a:rPr lang="en-US">
                <a:cs typeface="Calibri"/>
              </a:rPr>
              <a:t>B – </a:t>
            </a:r>
            <a:r>
              <a:rPr lang="fr-FR">
                <a:cs typeface="Calibri"/>
              </a:rPr>
              <a:t>Développement</a:t>
            </a:r>
            <a:r>
              <a:rPr lang="en-US">
                <a:cs typeface="Calibri"/>
              </a:rPr>
              <a:t> Soft</a:t>
            </a:r>
            <a:br>
              <a:rPr lang="en-US">
                <a:cs typeface="Calibri"/>
              </a:rPr>
            </a:b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488691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2007976B-965D-40C2-ADD2-1BCD0E40BF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114" y="3190875"/>
            <a:ext cx="3695700" cy="1409700"/>
          </a:xfrm>
          <a:prstGeom prst="rect">
            <a:avLst/>
          </a:prstGeom>
          <a:ln w="19050">
            <a:solidFill>
              <a:schemeClr val="bg2">
                <a:lumMod val="60000"/>
                <a:lumOff val="40000"/>
              </a:schemeClr>
            </a:solidFill>
          </a:ln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5A98AF5C-0002-4A13-BC51-F3211C3904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114" y="1878545"/>
            <a:ext cx="2133600" cy="1114425"/>
          </a:xfrm>
          <a:prstGeom prst="rect">
            <a:avLst/>
          </a:prstGeom>
          <a:ln w="19050">
            <a:solidFill>
              <a:schemeClr val="bg2">
                <a:lumMod val="60000"/>
                <a:lumOff val="40000"/>
              </a:schemeClr>
            </a:solidFill>
          </a:ln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51B1CE55-1ED0-4E66-AFB1-D71780DE3B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5114" y="2860778"/>
            <a:ext cx="2828925" cy="304800"/>
          </a:xfrm>
          <a:prstGeom prst="rect">
            <a:avLst/>
          </a:prstGeom>
          <a:ln w="19050">
            <a:solidFill>
              <a:schemeClr val="bg2">
                <a:lumMod val="60000"/>
                <a:lumOff val="40000"/>
              </a:schemeClr>
            </a:solidFill>
          </a:ln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9F1FFDBB-7F6B-4E18-8EC7-5D351DC212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5114" y="4600575"/>
            <a:ext cx="9505950" cy="2257425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 w="19050">
            <a:solidFill>
              <a:schemeClr val="bg2">
                <a:lumMod val="60000"/>
                <a:lumOff val="40000"/>
              </a:schemeClr>
            </a:solidFill>
          </a:ln>
        </p:spPr>
      </p:pic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E47BDAF-FE5F-430F-8475-A8DAA0101C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24</a:t>
            </a:fld>
            <a:endParaRPr lang="de-DE"/>
          </a:p>
        </p:txBody>
      </p:sp>
      <p:pic>
        <p:nvPicPr>
          <p:cNvPr id="8" name="Picture 2" descr="Portail pédagogique : mathématiques - la ruche">
            <a:extLst>
              <a:ext uri="{FF2B5EF4-FFF2-40B4-BE49-F238E27FC236}">
                <a16:creationId xmlns:a16="http://schemas.microsoft.com/office/drawing/2014/main" id="{359A23A6-9654-4D35-8BD3-39CC58DDA0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126" y="36350"/>
            <a:ext cx="754613" cy="548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re 1">
            <a:extLst>
              <a:ext uri="{FF2B5EF4-FFF2-40B4-BE49-F238E27FC236}">
                <a16:creationId xmlns:a16="http://schemas.microsoft.com/office/drawing/2014/main" id="{C836A434-47F1-402D-84C6-89B6F92259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521" y="176717"/>
            <a:ext cx="9404723" cy="1400530"/>
          </a:xfrm>
        </p:spPr>
        <p:txBody>
          <a:bodyPr>
            <a:normAutofit fontScale="90000"/>
          </a:bodyPr>
          <a:lstStyle/>
          <a:p>
            <a:r>
              <a:rPr lang="en-US">
                <a:cs typeface="Calibri"/>
              </a:rPr>
              <a:t>    </a:t>
            </a:r>
            <a:br>
              <a:rPr lang="en-US">
                <a:cs typeface="Calibri"/>
              </a:rPr>
            </a:br>
            <a:r>
              <a:rPr lang="en-US">
                <a:cs typeface="Calibri"/>
              </a:rPr>
              <a:t>B – </a:t>
            </a:r>
            <a:r>
              <a:rPr lang="fr-FR">
                <a:cs typeface="Calibri"/>
              </a:rPr>
              <a:t>Développement</a:t>
            </a:r>
            <a:r>
              <a:rPr lang="en-US">
                <a:cs typeface="Calibri"/>
              </a:rPr>
              <a:t> Soft</a:t>
            </a:r>
            <a:br>
              <a:rPr lang="en-US">
                <a:cs typeface="Calibri"/>
              </a:rPr>
            </a:b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445954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792709A5-BC58-49B6-9306-324189BB0B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6"/>
            <a:ext cx="9252154" cy="122398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0" i="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C - Développement électronique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9EFD52-1B06-4FA8-9FD4-A733B73359B6}"/>
              </a:ext>
            </a:extLst>
          </p:cNvPr>
          <p:cNvSpPr txBox="1"/>
          <p:nvPr/>
        </p:nvSpPr>
        <p:spPr>
          <a:xfrm>
            <a:off x="1103311" y="2052214"/>
            <a:ext cx="4338409" cy="4196185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 indent="-22860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>
                <a:latin typeface="+mj-lt"/>
                <a:ea typeface="+mj-ea"/>
                <a:cs typeface="+mj-cs"/>
              </a:rPr>
              <a:t>Schéma électrique du module interne :</a:t>
            </a:r>
          </a:p>
        </p:txBody>
      </p:sp>
      <p:pic>
        <p:nvPicPr>
          <p:cNvPr id="8" name="Picture 8">
            <a:extLst>
              <a:ext uri="{FF2B5EF4-FFF2-40B4-BE49-F238E27FC236}">
                <a16:creationId xmlns:a16="http://schemas.microsoft.com/office/drawing/2014/main" id="{8A3A241D-1CC3-46C2-BDA4-AF2497DDB0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27" r="992" b="-2"/>
          <a:stretch/>
        </p:blipFill>
        <p:spPr>
          <a:xfrm>
            <a:off x="4971495" y="1672000"/>
            <a:ext cx="7031114" cy="495661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90F3ACEC-60CC-4D65-9CAF-4F273E1C2E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25</a:t>
            </a:fld>
            <a:endParaRPr lang="de-DE"/>
          </a:p>
        </p:txBody>
      </p:sp>
      <p:pic>
        <p:nvPicPr>
          <p:cNvPr id="13" name="Picture 2" descr="Portail pédagogique : mathématiques - la ruche">
            <a:extLst>
              <a:ext uri="{FF2B5EF4-FFF2-40B4-BE49-F238E27FC236}">
                <a16:creationId xmlns:a16="http://schemas.microsoft.com/office/drawing/2014/main" id="{E5E3CB3B-44BE-43D6-9FC1-454A8460A8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126" y="36350"/>
            <a:ext cx="754613" cy="548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4BD071B-B25B-4097-BBEE-79425A87A77B}"/>
              </a:ext>
            </a:extLst>
          </p:cNvPr>
          <p:cNvSpPr/>
          <p:nvPr/>
        </p:nvSpPr>
        <p:spPr>
          <a:xfrm>
            <a:off x="5075432" y="2848286"/>
            <a:ext cx="1932877" cy="223643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DE271F3-A9D8-4568-A515-53BCAC6AE1F7}"/>
              </a:ext>
            </a:extLst>
          </p:cNvPr>
          <p:cNvSpPr/>
          <p:nvPr/>
        </p:nvSpPr>
        <p:spPr>
          <a:xfrm>
            <a:off x="5075431" y="5084724"/>
            <a:ext cx="1932877" cy="130716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0ECB543-8461-468C-8574-4569F273F578}"/>
              </a:ext>
            </a:extLst>
          </p:cNvPr>
          <p:cNvSpPr/>
          <p:nvPr/>
        </p:nvSpPr>
        <p:spPr>
          <a:xfrm>
            <a:off x="7194162" y="3077504"/>
            <a:ext cx="1932877" cy="273824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263B9C7-1BDF-48BA-8419-5F4B79AEF4AD}"/>
              </a:ext>
            </a:extLst>
          </p:cNvPr>
          <p:cNvSpPr/>
          <p:nvPr/>
        </p:nvSpPr>
        <p:spPr>
          <a:xfrm>
            <a:off x="7795088" y="5865307"/>
            <a:ext cx="1400097" cy="52658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F94663D-C1FF-4321-ACA7-8ED20AA68F32}"/>
              </a:ext>
            </a:extLst>
          </p:cNvPr>
          <p:cNvSpPr/>
          <p:nvPr/>
        </p:nvSpPr>
        <p:spPr>
          <a:xfrm>
            <a:off x="9746551" y="4155453"/>
            <a:ext cx="2137316" cy="112131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077B088-0E2C-4888-879F-49C5A0BC5107}"/>
              </a:ext>
            </a:extLst>
          </p:cNvPr>
          <p:cNvSpPr/>
          <p:nvPr/>
        </p:nvSpPr>
        <p:spPr>
          <a:xfrm>
            <a:off x="7485330" y="1813696"/>
            <a:ext cx="2732048" cy="9168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7378331-352A-4D65-9BD8-E7953EEFAC7D}"/>
              </a:ext>
            </a:extLst>
          </p:cNvPr>
          <p:cNvSpPr/>
          <p:nvPr/>
        </p:nvSpPr>
        <p:spPr>
          <a:xfrm>
            <a:off x="10217378" y="2030524"/>
            <a:ext cx="1641706" cy="21249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466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 animBg="1"/>
      <p:bldP spid="10" grpId="0" animBg="1"/>
      <p:bldP spid="11" grpId="0" animBg="1"/>
      <p:bldP spid="14" grpId="0" animBg="1"/>
      <p:bldP spid="15" grpId="0" animBg="1"/>
      <p:bldP spid="1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9F2D0-650F-461B-A7F4-04D7C74906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6"/>
            <a:ext cx="9252154" cy="122398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 - </a:t>
            </a:r>
            <a:r>
              <a:rPr lang="en-US" err="1"/>
              <a:t>Développement</a:t>
            </a:r>
            <a:r>
              <a:rPr lang="en-US"/>
              <a:t> </a:t>
            </a:r>
            <a:r>
              <a:rPr lang="en-US" err="1"/>
              <a:t>électronique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9EFD52-1B06-4FA8-9FD4-A733B73359B6}"/>
              </a:ext>
            </a:extLst>
          </p:cNvPr>
          <p:cNvSpPr txBox="1"/>
          <p:nvPr/>
        </p:nvSpPr>
        <p:spPr>
          <a:xfrm>
            <a:off x="1103311" y="2052214"/>
            <a:ext cx="5803129" cy="4196185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indent="-22860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>
                <a:latin typeface="+mj-lt"/>
                <a:ea typeface="+mj-ea"/>
                <a:cs typeface="+mj-cs"/>
              </a:rPr>
              <a:t>PCB pour le</a:t>
            </a:r>
          </a:p>
          <a:p>
            <a:pPr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</a:pPr>
            <a:r>
              <a:rPr lang="en-US">
                <a:latin typeface="+mj-lt"/>
                <a:ea typeface="+mj-ea"/>
                <a:cs typeface="+mj-cs"/>
              </a:rPr>
              <a:t>   module interne :</a:t>
            </a: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BA3DB778-810B-4A90-9408-19B6162FD14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16" r="1146" b="-2"/>
          <a:stretch/>
        </p:blipFill>
        <p:spPr>
          <a:xfrm>
            <a:off x="3924791" y="1569333"/>
            <a:ext cx="8169555" cy="516194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09DE4FE-31BB-497D-BFBC-444E8BB5F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26</a:t>
            </a:fld>
            <a:endParaRPr lang="de-DE"/>
          </a:p>
        </p:txBody>
      </p:sp>
      <p:pic>
        <p:nvPicPr>
          <p:cNvPr id="13" name="Picture 2" descr="Portail pédagogique : mathématiques - la ruche">
            <a:extLst>
              <a:ext uri="{FF2B5EF4-FFF2-40B4-BE49-F238E27FC236}">
                <a16:creationId xmlns:a16="http://schemas.microsoft.com/office/drawing/2014/main" id="{35B06638-1A45-4A6D-856B-A1D197003C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126" y="36350"/>
            <a:ext cx="754613" cy="548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65373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815E0-7A11-49EB-8446-2B6A9110B1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6"/>
            <a:ext cx="9252154" cy="122398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0" i="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 D – Prototypage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69B628-18BA-4A6E-9303-FD5D0459CF4C}"/>
              </a:ext>
            </a:extLst>
          </p:cNvPr>
          <p:cNvSpPr txBox="1"/>
          <p:nvPr/>
        </p:nvSpPr>
        <p:spPr>
          <a:xfrm>
            <a:off x="330476" y="2268606"/>
            <a:ext cx="5377069" cy="241604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600"/>
              </a:spcAft>
            </a:pPr>
            <a:r>
              <a:rPr lang="en-US" b="1" u="sng" err="1">
                <a:cs typeface="Calibri"/>
              </a:rPr>
              <a:t>Différentes</a:t>
            </a:r>
            <a:r>
              <a:rPr lang="en-US" b="1" u="sng">
                <a:cs typeface="Calibri"/>
              </a:rPr>
              <a:t> </a:t>
            </a:r>
            <a:r>
              <a:rPr lang="en-US" b="1" u="sng" err="1">
                <a:cs typeface="Calibri"/>
              </a:rPr>
              <a:t>contraintes</a:t>
            </a:r>
            <a:r>
              <a:rPr lang="en-US" b="1" u="sng">
                <a:cs typeface="Calibri"/>
              </a:rPr>
              <a:t> : </a:t>
            </a:r>
            <a:endParaRPr lang="en-US"/>
          </a:p>
          <a:p>
            <a:pPr>
              <a:spcAft>
                <a:spcPts val="600"/>
              </a:spcAft>
            </a:pPr>
            <a:r>
              <a:rPr lang="en-US">
                <a:cs typeface="Calibri"/>
              </a:rPr>
              <a:t>- Ne pas </a:t>
            </a:r>
            <a:r>
              <a:rPr lang="en-US" err="1">
                <a:cs typeface="Calibri"/>
              </a:rPr>
              <a:t>géner</a:t>
            </a:r>
            <a:r>
              <a:rPr lang="en-US">
                <a:cs typeface="Calibri"/>
              </a:rPr>
              <a:t> les </a:t>
            </a:r>
            <a:r>
              <a:rPr lang="en-US" err="1">
                <a:cs typeface="Calibri"/>
              </a:rPr>
              <a:t>abeilles</a:t>
            </a:r>
            <a:r>
              <a:rPr lang="en-US">
                <a:cs typeface="Calibri"/>
              </a:rPr>
              <a:t> </a:t>
            </a:r>
          </a:p>
          <a:p>
            <a:pPr>
              <a:spcAft>
                <a:spcPts val="600"/>
              </a:spcAft>
            </a:pPr>
            <a:r>
              <a:rPr lang="en-US">
                <a:cs typeface="Calibri"/>
              </a:rPr>
              <a:t>- Placer la carte à un </a:t>
            </a:r>
            <a:r>
              <a:rPr lang="en-US" err="1">
                <a:cs typeface="Calibri"/>
              </a:rPr>
              <a:t>endroit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stratégique</a:t>
            </a:r>
            <a:r>
              <a:rPr lang="en-US">
                <a:cs typeface="Calibri"/>
              </a:rPr>
              <a:t> pour </a:t>
            </a:r>
            <a:r>
              <a:rPr lang="en-US" err="1">
                <a:cs typeface="Calibri"/>
              </a:rPr>
              <a:t>effectuer</a:t>
            </a:r>
            <a:r>
              <a:rPr lang="en-US">
                <a:cs typeface="Calibri"/>
              </a:rPr>
              <a:t> les </a:t>
            </a:r>
            <a:r>
              <a:rPr lang="en-US" err="1">
                <a:cs typeface="Calibri"/>
              </a:rPr>
              <a:t>différentes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mesures</a:t>
            </a:r>
            <a:endParaRPr lang="en-US">
              <a:cs typeface="Calibri"/>
            </a:endParaRPr>
          </a:p>
          <a:p>
            <a:pPr>
              <a:spcAft>
                <a:spcPts val="600"/>
              </a:spcAft>
            </a:pPr>
            <a:endParaRPr lang="en-US">
              <a:cs typeface="Calibri"/>
            </a:endParaRPr>
          </a:p>
          <a:p>
            <a:pPr>
              <a:spcAft>
                <a:spcPts val="600"/>
              </a:spcAft>
            </a:pPr>
            <a:r>
              <a:rPr lang="en-US" b="1" u="sng">
                <a:cs typeface="Calibri"/>
              </a:rPr>
              <a:t>Problème :</a:t>
            </a:r>
          </a:p>
          <a:p>
            <a:pPr>
              <a:spcAft>
                <a:spcPts val="600"/>
              </a:spcAft>
            </a:pPr>
            <a:r>
              <a:rPr lang="en-US">
                <a:cs typeface="Calibri"/>
              </a:rPr>
              <a:t>- Rendre la carte étanche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8D88446-3242-4D5D-BDD6-A957115F37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27</a:t>
            </a:fld>
            <a:endParaRPr lang="de-DE"/>
          </a:p>
        </p:txBody>
      </p:sp>
      <p:pic>
        <p:nvPicPr>
          <p:cNvPr id="11266" name="Picture 2" descr="La constitution d'une ruche | Ruche, Ruche abeille, Abeille">
            <a:extLst>
              <a:ext uri="{FF2B5EF4-FFF2-40B4-BE49-F238E27FC236}">
                <a16:creationId xmlns:a16="http://schemas.microsoft.com/office/drawing/2014/main" id="{37F2503A-4E1E-4148-A48F-EA4C2EF011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3543" y="2575063"/>
            <a:ext cx="4655146" cy="3562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Portail pédagogique : mathématiques - la ruche">
            <a:extLst>
              <a:ext uri="{FF2B5EF4-FFF2-40B4-BE49-F238E27FC236}">
                <a16:creationId xmlns:a16="http://schemas.microsoft.com/office/drawing/2014/main" id="{9ECFFD9F-7A61-4D07-8168-F4FC604DEE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126" y="36350"/>
            <a:ext cx="754613" cy="548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71585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1B28F63-CF00-448F-B141-FE33C33B1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AE609E2-8522-44E4-9077-980E5BCF3E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4FA533C5-33E3-4611-AF9F-72811D8B26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949AD42-25FD-4C3D-9EEE-B7FEC58099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AC7D913-60B7-4603-881B-831DA5D3A9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87F0FDC4-AD8C-47D9-9131-623C98ADB0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E27238C-8EAF-4098-86E6-7723B7DAE6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36">
            <a:extLst>
              <a:ext uri="{FF2B5EF4-FFF2-40B4-BE49-F238E27FC236}">
                <a16:creationId xmlns:a16="http://schemas.microsoft.com/office/drawing/2014/main" id="{992F97B1-1891-4FCC-9E5F-BA97EDB48F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351010" y="0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60000"/>
              <a:lumOff val="40000"/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5" name="Freeform: Shape 24">
            <a:extLst>
              <a:ext uri="{FF2B5EF4-FFF2-40B4-BE49-F238E27FC236}">
                <a16:creationId xmlns:a16="http://schemas.microsoft.com/office/drawing/2014/main" id="{78C6C821-FEE1-4EB6-9590-C021440C77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0"/>
            <a:ext cx="9700459" cy="6858001"/>
          </a:xfrm>
          <a:custGeom>
            <a:avLst/>
            <a:gdLst>
              <a:gd name="connsiteX0" fmla="*/ 0 w 9700459"/>
              <a:gd name="connsiteY0" fmla="*/ 0 h 6858001"/>
              <a:gd name="connsiteX1" fmla="*/ 1323975 w 9700459"/>
              <a:gd name="connsiteY1" fmla="*/ 0 h 6858001"/>
              <a:gd name="connsiteX2" fmla="*/ 1517015 w 9700459"/>
              <a:gd name="connsiteY2" fmla="*/ 0 h 6858001"/>
              <a:gd name="connsiteX3" fmla="*/ 3241265 w 9700459"/>
              <a:gd name="connsiteY3" fmla="*/ 0 h 6858001"/>
              <a:gd name="connsiteX4" fmla="*/ 3241265 w 9700459"/>
              <a:gd name="connsiteY4" fmla="*/ 1 h 6858001"/>
              <a:gd name="connsiteX5" fmla="*/ 8355744 w 9700459"/>
              <a:gd name="connsiteY5" fmla="*/ 1 h 6858001"/>
              <a:gd name="connsiteX6" fmla="*/ 8355744 w 9700459"/>
              <a:gd name="connsiteY6" fmla="*/ 0 h 6858001"/>
              <a:gd name="connsiteX7" fmla="*/ 9699282 w 9700459"/>
              <a:gd name="connsiteY7" fmla="*/ 0 h 6858001"/>
              <a:gd name="connsiteX8" fmla="*/ 9674237 w 9700459"/>
              <a:gd name="connsiteY8" fmla="*/ 155677 h 6858001"/>
              <a:gd name="connsiteX9" fmla="*/ 9650368 w 9700459"/>
              <a:gd name="connsiteY9" fmla="*/ 310668 h 6858001"/>
              <a:gd name="connsiteX10" fmla="*/ 9627004 w 9700459"/>
              <a:gd name="connsiteY10" fmla="*/ 466344 h 6858001"/>
              <a:gd name="connsiteX11" fmla="*/ 9607001 w 9700459"/>
              <a:gd name="connsiteY11" fmla="*/ 622707 h 6858001"/>
              <a:gd name="connsiteX12" fmla="*/ 9586830 w 9700459"/>
              <a:gd name="connsiteY12" fmla="*/ 778383 h 6858001"/>
              <a:gd name="connsiteX13" fmla="*/ 9568004 w 9700459"/>
              <a:gd name="connsiteY13" fmla="*/ 934746 h 6858001"/>
              <a:gd name="connsiteX14" fmla="*/ 9551868 w 9700459"/>
              <a:gd name="connsiteY14" fmla="*/ 1089051 h 6858001"/>
              <a:gd name="connsiteX15" fmla="*/ 9536572 w 9700459"/>
              <a:gd name="connsiteY15" fmla="*/ 1245413 h 6858001"/>
              <a:gd name="connsiteX16" fmla="*/ 9522620 w 9700459"/>
              <a:gd name="connsiteY16" fmla="*/ 1401090 h 6858001"/>
              <a:gd name="connsiteX17" fmla="*/ 9510518 w 9700459"/>
              <a:gd name="connsiteY17" fmla="*/ 1554023 h 6858001"/>
              <a:gd name="connsiteX18" fmla="*/ 9498415 w 9700459"/>
              <a:gd name="connsiteY18" fmla="*/ 1709014 h 6858001"/>
              <a:gd name="connsiteX19" fmla="*/ 9488330 w 9700459"/>
              <a:gd name="connsiteY19" fmla="*/ 1861947 h 6858001"/>
              <a:gd name="connsiteX20" fmla="*/ 9480430 w 9700459"/>
              <a:gd name="connsiteY20" fmla="*/ 2014881 h 6858001"/>
              <a:gd name="connsiteX21" fmla="*/ 9472193 w 9700459"/>
              <a:gd name="connsiteY21" fmla="*/ 2167128 h 6858001"/>
              <a:gd name="connsiteX22" fmla="*/ 9465302 w 9700459"/>
              <a:gd name="connsiteY22" fmla="*/ 2318004 h 6858001"/>
              <a:gd name="connsiteX23" fmla="*/ 9460427 w 9700459"/>
              <a:gd name="connsiteY23" fmla="*/ 2467509 h 6858001"/>
              <a:gd name="connsiteX24" fmla="*/ 9456225 w 9700459"/>
              <a:gd name="connsiteY24" fmla="*/ 2617013 h 6858001"/>
              <a:gd name="connsiteX25" fmla="*/ 9452191 w 9700459"/>
              <a:gd name="connsiteY25" fmla="*/ 2765146 h 6858001"/>
              <a:gd name="connsiteX26" fmla="*/ 9450342 w 9700459"/>
              <a:gd name="connsiteY26" fmla="*/ 2911221 h 6858001"/>
              <a:gd name="connsiteX27" fmla="*/ 9448325 w 9700459"/>
              <a:gd name="connsiteY27" fmla="*/ 3057297 h 6858001"/>
              <a:gd name="connsiteX28" fmla="*/ 9447316 w 9700459"/>
              <a:gd name="connsiteY28" fmla="*/ 3201315 h 6858001"/>
              <a:gd name="connsiteX29" fmla="*/ 9448325 w 9700459"/>
              <a:gd name="connsiteY29" fmla="*/ 3343961 h 6858001"/>
              <a:gd name="connsiteX30" fmla="*/ 9448325 w 9700459"/>
              <a:gd name="connsiteY30" fmla="*/ 3485236 h 6858001"/>
              <a:gd name="connsiteX31" fmla="*/ 9450342 w 9700459"/>
              <a:gd name="connsiteY31" fmla="*/ 3625139 h 6858001"/>
              <a:gd name="connsiteX32" fmla="*/ 9453367 w 9700459"/>
              <a:gd name="connsiteY32" fmla="*/ 3762299 h 6858001"/>
              <a:gd name="connsiteX33" fmla="*/ 9456225 w 9700459"/>
              <a:gd name="connsiteY33" fmla="*/ 3898087 h 6858001"/>
              <a:gd name="connsiteX34" fmla="*/ 9459419 w 9700459"/>
              <a:gd name="connsiteY34" fmla="*/ 4031133 h 6858001"/>
              <a:gd name="connsiteX35" fmla="*/ 9464293 w 9700459"/>
              <a:gd name="connsiteY35" fmla="*/ 4163492 h 6858001"/>
              <a:gd name="connsiteX36" fmla="*/ 9469504 w 9700459"/>
              <a:gd name="connsiteY36" fmla="*/ 4293793 h 6858001"/>
              <a:gd name="connsiteX37" fmla="*/ 9474210 w 9700459"/>
              <a:gd name="connsiteY37" fmla="*/ 4421352 h 6858001"/>
              <a:gd name="connsiteX38" fmla="*/ 9487490 w 9700459"/>
              <a:gd name="connsiteY38" fmla="*/ 4670298 h 6858001"/>
              <a:gd name="connsiteX39" fmla="*/ 9501609 w 9700459"/>
              <a:gd name="connsiteY39" fmla="*/ 4908956 h 6858001"/>
              <a:gd name="connsiteX40" fmla="*/ 9516401 w 9700459"/>
              <a:gd name="connsiteY40" fmla="*/ 5138013 h 6858001"/>
              <a:gd name="connsiteX41" fmla="*/ 9532706 w 9700459"/>
              <a:gd name="connsiteY41" fmla="*/ 5354726 h 6858001"/>
              <a:gd name="connsiteX42" fmla="*/ 9549683 w 9700459"/>
              <a:gd name="connsiteY42" fmla="*/ 5561838 h 6858001"/>
              <a:gd name="connsiteX43" fmla="*/ 9568004 w 9700459"/>
              <a:gd name="connsiteY43" fmla="*/ 5753862 h 6858001"/>
              <a:gd name="connsiteX44" fmla="*/ 9585990 w 9700459"/>
              <a:gd name="connsiteY44" fmla="*/ 5934227 h 6858001"/>
              <a:gd name="connsiteX45" fmla="*/ 9603975 w 9700459"/>
              <a:gd name="connsiteY45" fmla="*/ 6100191 h 6858001"/>
              <a:gd name="connsiteX46" fmla="*/ 9620952 w 9700459"/>
              <a:gd name="connsiteY46" fmla="*/ 6252438 h 6858001"/>
              <a:gd name="connsiteX47" fmla="*/ 9637089 w 9700459"/>
              <a:gd name="connsiteY47" fmla="*/ 6387541 h 6858001"/>
              <a:gd name="connsiteX48" fmla="*/ 9652385 w 9700459"/>
              <a:gd name="connsiteY48" fmla="*/ 6509613 h 6858001"/>
              <a:gd name="connsiteX49" fmla="*/ 9665160 w 9700459"/>
              <a:gd name="connsiteY49" fmla="*/ 6612483 h 6858001"/>
              <a:gd name="connsiteX50" fmla="*/ 9677262 w 9700459"/>
              <a:gd name="connsiteY50" fmla="*/ 6698894 h 6858001"/>
              <a:gd name="connsiteX51" fmla="*/ 9694576 w 9700459"/>
              <a:gd name="connsiteY51" fmla="*/ 6817538 h 6858001"/>
              <a:gd name="connsiteX52" fmla="*/ 9700459 w 9700459"/>
              <a:gd name="connsiteY52" fmla="*/ 6858000 h 6858001"/>
              <a:gd name="connsiteX53" fmla="*/ 8795105 w 9700459"/>
              <a:gd name="connsiteY53" fmla="*/ 6858000 h 6858001"/>
              <a:gd name="connsiteX54" fmla="*/ 8795105 w 9700459"/>
              <a:gd name="connsiteY54" fmla="*/ 6858001 h 6858001"/>
              <a:gd name="connsiteX55" fmla="*/ 2704541 w 9700459"/>
              <a:gd name="connsiteY55" fmla="*/ 6858001 h 6858001"/>
              <a:gd name="connsiteX56" fmla="*/ 2704541 w 9700459"/>
              <a:gd name="connsiteY56" fmla="*/ 6858000 h 6858001"/>
              <a:gd name="connsiteX57" fmla="*/ 1517015 w 9700459"/>
              <a:gd name="connsiteY57" fmla="*/ 6858000 h 6858001"/>
              <a:gd name="connsiteX58" fmla="*/ 1323975 w 9700459"/>
              <a:gd name="connsiteY58" fmla="*/ 6858000 h 6858001"/>
              <a:gd name="connsiteX59" fmla="*/ 0 w 9700459"/>
              <a:gd name="connsiteY5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9700459" h="6858001">
                <a:moveTo>
                  <a:pt x="0" y="0"/>
                </a:moveTo>
                <a:lnTo>
                  <a:pt x="1323975" y="0"/>
                </a:lnTo>
                <a:lnTo>
                  <a:pt x="1517015" y="0"/>
                </a:lnTo>
                <a:lnTo>
                  <a:pt x="3241265" y="0"/>
                </a:lnTo>
                <a:lnTo>
                  <a:pt x="3241265" y="1"/>
                </a:lnTo>
                <a:lnTo>
                  <a:pt x="8355744" y="1"/>
                </a:lnTo>
                <a:lnTo>
                  <a:pt x="8355744" y="0"/>
                </a:lnTo>
                <a:lnTo>
                  <a:pt x="9699282" y="0"/>
                </a:lnTo>
                <a:lnTo>
                  <a:pt x="9674237" y="155677"/>
                </a:lnTo>
                <a:lnTo>
                  <a:pt x="9650368" y="310668"/>
                </a:lnTo>
                <a:lnTo>
                  <a:pt x="9627004" y="466344"/>
                </a:lnTo>
                <a:lnTo>
                  <a:pt x="9607001" y="622707"/>
                </a:lnTo>
                <a:lnTo>
                  <a:pt x="9586830" y="778383"/>
                </a:lnTo>
                <a:lnTo>
                  <a:pt x="9568004" y="934746"/>
                </a:lnTo>
                <a:lnTo>
                  <a:pt x="9551868" y="1089051"/>
                </a:lnTo>
                <a:lnTo>
                  <a:pt x="9536572" y="1245413"/>
                </a:lnTo>
                <a:lnTo>
                  <a:pt x="9522620" y="1401090"/>
                </a:lnTo>
                <a:lnTo>
                  <a:pt x="9510518" y="1554023"/>
                </a:lnTo>
                <a:lnTo>
                  <a:pt x="9498415" y="1709014"/>
                </a:lnTo>
                <a:lnTo>
                  <a:pt x="9488330" y="1861947"/>
                </a:lnTo>
                <a:lnTo>
                  <a:pt x="9480430" y="2014881"/>
                </a:lnTo>
                <a:lnTo>
                  <a:pt x="9472193" y="2167128"/>
                </a:lnTo>
                <a:lnTo>
                  <a:pt x="9465302" y="2318004"/>
                </a:lnTo>
                <a:lnTo>
                  <a:pt x="9460427" y="2467509"/>
                </a:lnTo>
                <a:lnTo>
                  <a:pt x="9456225" y="2617013"/>
                </a:lnTo>
                <a:lnTo>
                  <a:pt x="9452191" y="2765146"/>
                </a:lnTo>
                <a:lnTo>
                  <a:pt x="9450342" y="2911221"/>
                </a:lnTo>
                <a:lnTo>
                  <a:pt x="9448325" y="3057297"/>
                </a:lnTo>
                <a:lnTo>
                  <a:pt x="9447316" y="3201315"/>
                </a:lnTo>
                <a:lnTo>
                  <a:pt x="9448325" y="3343961"/>
                </a:lnTo>
                <a:lnTo>
                  <a:pt x="9448325" y="3485236"/>
                </a:lnTo>
                <a:lnTo>
                  <a:pt x="9450342" y="3625139"/>
                </a:lnTo>
                <a:lnTo>
                  <a:pt x="9453367" y="3762299"/>
                </a:lnTo>
                <a:lnTo>
                  <a:pt x="9456225" y="3898087"/>
                </a:lnTo>
                <a:lnTo>
                  <a:pt x="9459419" y="4031133"/>
                </a:lnTo>
                <a:lnTo>
                  <a:pt x="9464293" y="4163492"/>
                </a:lnTo>
                <a:lnTo>
                  <a:pt x="9469504" y="4293793"/>
                </a:lnTo>
                <a:lnTo>
                  <a:pt x="9474210" y="4421352"/>
                </a:lnTo>
                <a:lnTo>
                  <a:pt x="9487490" y="4670298"/>
                </a:lnTo>
                <a:lnTo>
                  <a:pt x="9501609" y="4908956"/>
                </a:lnTo>
                <a:lnTo>
                  <a:pt x="9516401" y="5138013"/>
                </a:lnTo>
                <a:lnTo>
                  <a:pt x="9532706" y="5354726"/>
                </a:lnTo>
                <a:lnTo>
                  <a:pt x="9549683" y="5561838"/>
                </a:lnTo>
                <a:lnTo>
                  <a:pt x="9568004" y="5753862"/>
                </a:lnTo>
                <a:lnTo>
                  <a:pt x="9585990" y="5934227"/>
                </a:lnTo>
                <a:lnTo>
                  <a:pt x="9603975" y="6100191"/>
                </a:lnTo>
                <a:lnTo>
                  <a:pt x="9620952" y="6252438"/>
                </a:lnTo>
                <a:lnTo>
                  <a:pt x="9637089" y="6387541"/>
                </a:lnTo>
                <a:lnTo>
                  <a:pt x="9652385" y="6509613"/>
                </a:lnTo>
                <a:lnTo>
                  <a:pt x="9665160" y="6612483"/>
                </a:lnTo>
                <a:lnTo>
                  <a:pt x="9677262" y="6698894"/>
                </a:lnTo>
                <a:lnTo>
                  <a:pt x="9694576" y="6817538"/>
                </a:lnTo>
                <a:lnTo>
                  <a:pt x="9700459" y="6858000"/>
                </a:lnTo>
                <a:lnTo>
                  <a:pt x="8795105" y="6858000"/>
                </a:lnTo>
                <a:lnTo>
                  <a:pt x="8795105" y="6858001"/>
                </a:lnTo>
                <a:lnTo>
                  <a:pt x="2704541" y="6858001"/>
                </a:lnTo>
                <a:lnTo>
                  <a:pt x="2704541" y="6858000"/>
                </a:lnTo>
                <a:lnTo>
                  <a:pt x="1517015" y="6858000"/>
                </a:lnTo>
                <a:lnTo>
                  <a:pt x="1323975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B67E0223-3A32-45A4-A000-CFDB0DEB4E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1447800"/>
            <a:ext cx="6974915" cy="3329581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7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III – Avancement du projet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61A74B3-E247-44D4-8C48-FAE8E20564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4398826-1A5A-42B0-968D-1EA873F1E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spcAft>
                <a:spcPts val="600"/>
              </a:spcAft>
            </a:pPr>
            <a:fld id="{27C6CCC6-2BE5-4E42-96A4-D1E8E81A3D8E}" type="slidenum">
              <a:rPr lang="en-US" b="0" i="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pPr>
                <a:spcAft>
                  <a:spcPts val="600"/>
                </a:spcAft>
              </a:pPr>
              <a:t>28</a:t>
            </a:fld>
            <a:endParaRPr lang="en-US" b="0" i="0" kern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16" name="Picture 2" descr="Portail pédagogique : mathématiques - la ruche">
            <a:extLst>
              <a:ext uri="{FF2B5EF4-FFF2-40B4-BE49-F238E27FC236}">
                <a16:creationId xmlns:a16="http://schemas.microsoft.com/office/drawing/2014/main" id="{F417A080-AF6D-4409-A13D-7F158B073A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126" y="36350"/>
            <a:ext cx="754613" cy="548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32530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0CC689B-CAE0-4DBE-B54A-F19B9C7AA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>
                <a:cs typeface="Calibri"/>
              </a:rPr>
              <a:t> </a:t>
            </a:r>
            <a:br>
              <a:rPr lang="en-US">
                <a:cs typeface="Calibri"/>
              </a:rPr>
            </a:br>
            <a:r>
              <a:rPr lang="en-US">
                <a:cs typeface="Calibri"/>
              </a:rPr>
              <a:t>A – </a:t>
            </a:r>
            <a:r>
              <a:rPr lang="fr-FR">
                <a:cs typeface="Calibri"/>
              </a:rPr>
              <a:t>Où</a:t>
            </a:r>
            <a:r>
              <a:rPr lang="en-US">
                <a:cs typeface="Calibri"/>
              </a:rPr>
              <a:t> en </a:t>
            </a:r>
            <a:r>
              <a:rPr lang="fr-FR">
                <a:cs typeface="Calibri"/>
              </a:rPr>
              <a:t>sommes-nous</a:t>
            </a:r>
            <a:r>
              <a:rPr lang="en-US">
                <a:cs typeface="Calibri"/>
              </a:rPr>
              <a:t> ?</a:t>
            </a:r>
            <a:br>
              <a:rPr lang="en-US">
                <a:cs typeface="Calibri"/>
              </a:rPr>
            </a:br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B7D6EC8-0098-4FC7-85D3-89B30E70D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29</a:t>
            </a:fld>
            <a:endParaRPr lang="de-DE"/>
          </a:p>
        </p:txBody>
      </p:sp>
      <p:pic>
        <p:nvPicPr>
          <p:cNvPr id="5" name="Picture 13">
            <a:extLst>
              <a:ext uri="{FF2B5EF4-FFF2-40B4-BE49-F238E27FC236}">
                <a16:creationId xmlns:a16="http://schemas.microsoft.com/office/drawing/2014/main" id="{38ED451B-9EA5-40EA-A500-B3388ABFDA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335" y="3420628"/>
            <a:ext cx="11531047" cy="2028863"/>
          </a:xfrm>
          <a:prstGeom prst="rect">
            <a:avLst/>
          </a:prstGeom>
        </p:spPr>
      </p:pic>
      <p:sp>
        <p:nvSpPr>
          <p:cNvPr id="6" name="TextBox 14">
            <a:extLst>
              <a:ext uri="{FF2B5EF4-FFF2-40B4-BE49-F238E27FC236}">
                <a16:creationId xmlns:a16="http://schemas.microsoft.com/office/drawing/2014/main" id="{F7B9876A-4F90-42E2-8F96-4B9799A91F2D}"/>
              </a:ext>
            </a:extLst>
          </p:cNvPr>
          <p:cNvSpPr txBox="1"/>
          <p:nvPr/>
        </p:nvSpPr>
        <p:spPr>
          <a:xfrm>
            <a:off x="326335" y="2436883"/>
            <a:ext cx="439420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>
                <a:cs typeface="Calibri"/>
              </a:rPr>
              <a:t>Planning : Prévisionnel</a:t>
            </a:r>
          </a:p>
        </p:txBody>
      </p:sp>
      <p:pic>
        <p:nvPicPr>
          <p:cNvPr id="7" name="Picture 2" descr="Portail pédagogique : mathématiques - la ruche">
            <a:extLst>
              <a:ext uri="{FF2B5EF4-FFF2-40B4-BE49-F238E27FC236}">
                <a16:creationId xmlns:a16="http://schemas.microsoft.com/office/drawing/2014/main" id="{FA82C029-5CC0-46C5-9236-D0CEA665D1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126" y="36350"/>
            <a:ext cx="754613" cy="548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12031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8">
            <a:extLst>
              <a:ext uri="{FF2B5EF4-FFF2-40B4-BE49-F238E27FC236}">
                <a16:creationId xmlns:a16="http://schemas.microsoft.com/office/drawing/2014/main" id="{91B28F63-CF00-448F-B141-FE33C33B1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29" name="Picture 10">
            <a:extLst>
              <a:ext uri="{FF2B5EF4-FFF2-40B4-BE49-F238E27FC236}">
                <a16:creationId xmlns:a16="http://schemas.microsoft.com/office/drawing/2014/main" id="{2AE609E2-8522-44E4-9077-980E5BCF3E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0" name="Oval 12">
            <a:extLst>
              <a:ext uri="{FF2B5EF4-FFF2-40B4-BE49-F238E27FC236}">
                <a16:creationId xmlns:a16="http://schemas.microsoft.com/office/drawing/2014/main" id="{4FA533C5-33E3-4611-AF9F-72811D8B26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1" name="Picture 14">
            <a:extLst>
              <a:ext uri="{FF2B5EF4-FFF2-40B4-BE49-F238E27FC236}">
                <a16:creationId xmlns:a16="http://schemas.microsoft.com/office/drawing/2014/main" id="{8949AD42-25FD-4C3D-9EEE-B7FEC58099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32" name="Picture 16">
            <a:extLst>
              <a:ext uri="{FF2B5EF4-FFF2-40B4-BE49-F238E27FC236}">
                <a16:creationId xmlns:a16="http://schemas.microsoft.com/office/drawing/2014/main" id="{6AC7D913-60B7-4603-881B-831DA5D3A9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33" name="Rectangle 18">
            <a:extLst>
              <a:ext uri="{FF2B5EF4-FFF2-40B4-BE49-F238E27FC236}">
                <a16:creationId xmlns:a16="http://schemas.microsoft.com/office/drawing/2014/main" id="{87F0FDC4-AD8C-47D9-9131-623C98ADB0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4" name="Rectangle 20">
            <a:extLst>
              <a:ext uri="{FF2B5EF4-FFF2-40B4-BE49-F238E27FC236}">
                <a16:creationId xmlns:a16="http://schemas.microsoft.com/office/drawing/2014/main" id="{DE27238C-8EAF-4098-86E6-7723B7DAE6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reeform 36">
            <a:extLst>
              <a:ext uri="{FF2B5EF4-FFF2-40B4-BE49-F238E27FC236}">
                <a16:creationId xmlns:a16="http://schemas.microsoft.com/office/drawing/2014/main" id="{992F97B1-1891-4FCC-9E5F-BA97EDB48F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351010" y="0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60000"/>
              <a:lumOff val="40000"/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6" name="Freeform: Shape 24">
            <a:extLst>
              <a:ext uri="{FF2B5EF4-FFF2-40B4-BE49-F238E27FC236}">
                <a16:creationId xmlns:a16="http://schemas.microsoft.com/office/drawing/2014/main" id="{78C6C821-FEE1-4EB6-9590-C021440C77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0"/>
            <a:ext cx="9700459" cy="6858001"/>
          </a:xfrm>
          <a:custGeom>
            <a:avLst/>
            <a:gdLst>
              <a:gd name="connsiteX0" fmla="*/ 0 w 9700459"/>
              <a:gd name="connsiteY0" fmla="*/ 0 h 6858001"/>
              <a:gd name="connsiteX1" fmla="*/ 1323975 w 9700459"/>
              <a:gd name="connsiteY1" fmla="*/ 0 h 6858001"/>
              <a:gd name="connsiteX2" fmla="*/ 1517015 w 9700459"/>
              <a:gd name="connsiteY2" fmla="*/ 0 h 6858001"/>
              <a:gd name="connsiteX3" fmla="*/ 3241265 w 9700459"/>
              <a:gd name="connsiteY3" fmla="*/ 0 h 6858001"/>
              <a:gd name="connsiteX4" fmla="*/ 3241265 w 9700459"/>
              <a:gd name="connsiteY4" fmla="*/ 1 h 6858001"/>
              <a:gd name="connsiteX5" fmla="*/ 8355744 w 9700459"/>
              <a:gd name="connsiteY5" fmla="*/ 1 h 6858001"/>
              <a:gd name="connsiteX6" fmla="*/ 8355744 w 9700459"/>
              <a:gd name="connsiteY6" fmla="*/ 0 h 6858001"/>
              <a:gd name="connsiteX7" fmla="*/ 9699282 w 9700459"/>
              <a:gd name="connsiteY7" fmla="*/ 0 h 6858001"/>
              <a:gd name="connsiteX8" fmla="*/ 9674237 w 9700459"/>
              <a:gd name="connsiteY8" fmla="*/ 155677 h 6858001"/>
              <a:gd name="connsiteX9" fmla="*/ 9650368 w 9700459"/>
              <a:gd name="connsiteY9" fmla="*/ 310668 h 6858001"/>
              <a:gd name="connsiteX10" fmla="*/ 9627004 w 9700459"/>
              <a:gd name="connsiteY10" fmla="*/ 466344 h 6858001"/>
              <a:gd name="connsiteX11" fmla="*/ 9607001 w 9700459"/>
              <a:gd name="connsiteY11" fmla="*/ 622707 h 6858001"/>
              <a:gd name="connsiteX12" fmla="*/ 9586830 w 9700459"/>
              <a:gd name="connsiteY12" fmla="*/ 778383 h 6858001"/>
              <a:gd name="connsiteX13" fmla="*/ 9568004 w 9700459"/>
              <a:gd name="connsiteY13" fmla="*/ 934746 h 6858001"/>
              <a:gd name="connsiteX14" fmla="*/ 9551868 w 9700459"/>
              <a:gd name="connsiteY14" fmla="*/ 1089051 h 6858001"/>
              <a:gd name="connsiteX15" fmla="*/ 9536572 w 9700459"/>
              <a:gd name="connsiteY15" fmla="*/ 1245413 h 6858001"/>
              <a:gd name="connsiteX16" fmla="*/ 9522620 w 9700459"/>
              <a:gd name="connsiteY16" fmla="*/ 1401090 h 6858001"/>
              <a:gd name="connsiteX17" fmla="*/ 9510518 w 9700459"/>
              <a:gd name="connsiteY17" fmla="*/ 1554023 h 6858001"/>
              <a:gd name="connsiteX18" fmla="*/ 9498415 w 9700459"/>
              <a:gd name="connsiteY18" fmla="*/ 1709014 h 6858001"/>
              <a:gd name="connsiteX19" fmla="*/ 9488330 w 9700459"/>
              <a:gd name="connsiteY19" fmla="*/ 1861947 h 6858001"/>
              <a:gd name="connsiteX20" fmla="*/ 9480430 w 9700459"/>
              <a:gd name="connsiteY20" fmla="*/ 2014881 h 6858001"/>
              <a:gd name="connsiteX21" fmla="*/ 9472193 w 9700459"/>
              <a:gd name="connsiteY21" fmla="*/ 2167128 h 6858001"/>
              <a:gd name="connsiteX22" fmla="*/ 9465302 w 9700459"/>
              <a:gd name="connsiteY22" fmla="*/ 2318004 h 6858001"/>
              <a:gd name="connsiteX23" fmla="*/ 9460427 w 9700459"/>
              <a:gd name="connsiteY23" fmla="*/ 2467509 h 6858001"/>
              <a:gd name="connsiteX24" fmla="*/ 9456225 w 9700459"/>
              <a:gd name="connsiteY24" fmla="*/ 2617013 h 6858001"/>
              <a:gd name="connsiteX25" fmla="*/ 9452191 w 9700459"/>
              <a:gd name="connsiteY25" fmla="*/ 2765146 h 6858001"/>
              <a:gd name="connsiteX26" fmla="*/ 9450342 w 9700459"/>
              <a:gd name="connsiteY26" fmla="*/ 2911221 h 6858001"/>
              <a:gd name="connsiteX27" fmla="*/ 9448325 w 9700459"/>
              <a:gd name="connsiteY27" fmla="*/ 3057297 h 6858001"/>
              <a:gd name="connsiteX28" fmla="*/ 9447316 w 9700459"/>
              <a:gd name="connsiteY28" fmla="*/ 3201315 h 6858001"/>
              <a:gd name="connsiteX29" fmla="*/ 9448325 w 9700459"/>
              <a:gd name="connsiteY29" fmla="*/ 3343961 h 6858001"/>
              <a:gd name="connsiteX30" fmla="*/ 9448325 w 9700459"/>
              <a:gd name="connsiteY30" fmla="*/ 3485236 h 6858001"/>
              <a:gd name="connsiteX31" fmla="*/ 9450342 w 9700459"/>
              <a:gd name="connsiteY31" fmla="*/ 3625139 h 6858001"/>
              <a:gd name="connsiteX32" fmla="*/ 9453367 w 9700459"/>
              <a:gd name="connsiteY32" fmla="*/ 3762299 h 6858001"/>
              <a:gd name="connsiteX33" fmla="*/ 9456225 w 9700459"/>
              <a:gd name="connsiteY33" fmla="*/ 3898087 h 6858001"/>
              <a:gd name="connsiteX34" fmla="*/ 9459419 w 9700459"/>
              <a:gd name="connsiteY34" fmla="*/ 4031133 h 6858001"/>
              <a:gd name="connsiteX35" fmla="*/ 9464293 w 9700459"/>
              <a:gd name="connsiteY35" fmla="*/ 4163492 h 6858001"/>
              <a:gd name="connsiteX36" fmla="*/ 9469504 w 9700459"/>
              <a:gd name="connsiteY36" fmla="*/ 4293793 h 6858001"/>
              <a:gd name="connsiteX37" fmla="*/ 9474210 w 9700459"/>
              <a:gd name="connsiteY37" fmla="*/ 4421352 h 6858001"/>
              <a:gd name="connsiteX38" fmla="*/ 9487490 w 9700459"/>
              <a:gd name="connsiteY38" fmla="*/ 4670298 h 6858001"/>
              <a:gd name="connsiteX39" fmla="*/ 9501609 w 9700459"/>
              <a:gd name="connsiteY39" fmla="*/ 4908956 h 6858001"/>
              <a:gd name="connsiteX40" fmla="*/ 9516401 w 9700459"/>
              <a:gd name="connsiteY40" fmla="*/ 5138013 h 6858001"/>
              <a:gd name="connsiteX41" fmla="*/ 9532706 w 9700459"/>
              <a:gd name="connsiteY41" fmla="*/ 5354726 h 6858001"/>
              <a:gd name="connsiteX42" fmla="*/ 9549683 w 9700459"/>
              <a:gd name="connsiteY42" fmla="*/ 5561838 h 6858001"/>
              <a:gd name="connsiteX43" fmla="*/ 9568004 w 9700459"/>
              <a:gd name="connsiteY43" fmla="*/ 5753862 h 6858001"/>
              <a:gd name="connsiteX44" fmla="*/ 9585990 w 9700459"/>
              <a:gd name="connsiteY44" fmla="*/ 5934227 h 6858001"/>
              <a:gd name="connsiteX45" fmla="*/ 9603975 w 9700459"/>
              <a:gd name="connsiteY45" fmla="*/ 6100191 h 6858001"/>
              <a:gd name="connsiteX46" fmla="*/ 9620952 w 9700459"/>
              <a:gd name="connsiteY46" fmla="*/ 6252438 h 6858001"/>
              <a:gd name="connsiteX47" fmla="*/ 9637089 w 9700459"/>
              <a:gd name="connsiteY47" fmla="*/ 6387541 h 6858001"/>
              <a:gd name="connsiteX48" fmla="*/ 9652385 w 9700459"/>
              <a:gd name="connsiteY48" fmla="*/ 6509613 h 6858001"/>
              <a:gd name="connsiteX49" fmla="*/ 9665160 w 9700459"/>
              <a:gd name="connsiteY49" fmla="*/ 6612483 h 6858001"/>
              <a:gd name="connsiteX50" fmla="*/ 9677262 w 9700459"/>
              <a:gd name="connsiteY50" fmla="*/ 6698894 h 6858001"/>
              <a:gd name="connsiteX51" fmla="*/ 9694576 w 9700459"/>
              <a:gd name="connsiteY51" fmla="*/ 6817538 h 6858001"/>
              <a:gd name="connsiteX52" fmla="*/ 9700459 w 9700459"/>
              <a:gd name="connsiteY52" fmla="*/ 6858000 h 6858001"/>
              <a:gd name="connsiteX53" fmla="*/ 8795105 w 9700459"/>
              <a:gd name="connsiteY53" fmla="*/ 6858000 h 6858001"/>
              <a:gd name="connsiteX54" fmla="*/ 8795105 w 9700459"/>
              <a:gd name="connsiteY54" fmla="*/ 6858001 h 6858001"/>
              <a:gd name="connsiteX55" fmla="*/ 2704541 w 9700459"/>
              <a:gd name="connsiteY55" fmla="*/ 6858001 h 6858001"/>
              <a:gd name="connsiteX56" fmla="*/ 2704541 w 9700459"/>
              <a:gd name="connsiteY56" fmla="*/ 6858000 h 6858001"/>
              <a:gd name="connsiteX57" fmla="*/ 1517015 w 9700459"/>
              <a:gd name="connsiteY57" fmla="*/ 6858000 h 6858001"/>
              <a:gd name="connsiteX58" fmla="*/ 1323975 w 9700459"/>
              <a:gd name="connsiteY58" fmla="*/ 6858000 h 6858001"/>
              <a:gd name="connsiteX59" fmla="*/ 0 w 9700459"/>
              <a:gd name="connsiteY5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9700459" h="6858001">
                <a:moveTo>
                  <a:pt x="0" y="0"/>
                </a:moveTo>
                <a:lnTo>
                  <a:pt x="1323975" y="0"/>
                </a:lnTo>
                <a:lnTo>
                  <a:pt x="1517015" y="0"/>
                </a:lnTo>
                <a:lnTo>
                  <a:pt x="3241265" y="0"/>
                </a:lnTo>
                <a:lnTo>
                  <a:pt x="3241265" y="1"/>
                </a:lnTo>
                <a:lnTo>
                  <a:pt x="8355744" y="1"/>
                </a:lnTo>
                <a:lnTo>
                  <a:pt x="8355744" y="0"/>
                </a:lnTo>
                <a:lnTo>
                  <a:pt x="9699282" y="0"/>
                </a:lnTo>
                <a:lnTo>
                  <a:pt x="9674237" y="155677"/>
                </a:lnTo>
                <a:lnTo>
                  <a:pt x="9650368" y="310668"/>
                </a:lnTo>
                <a:lnTo>
                  <a:pt x="9627004" y="466344"/>
                </a:lnTo>
                <a:lnTo>
                  <a:pt x="9607001" y="622707"/>
                </a:lnTo>
                <a:lnTo>
                  <a:pt x="9586830" y="778383"/>
                </a:lnTo>
                <a:lnTo>
                  <a:pt x="9568004" y="934746"/>
                </a:lnTo>
                <a:lnTo>
                  <a:pt x="9551868" y="1089051"/>
                </a:lnTo>
                <a:lnTo>
                  <a:pt x="9536572" y="1245413"/>
                </a:lnTo>
                <a:lnTo>
                  <a:pt x="9522620" y="1401090"/>
                </a:lnTo>
                <a:lnTo>
                  <a:pt x="9510518" y="1554023"/>
                </a:lnTo>
                <a:lnTo>
                  <a:pt x="9498415" y="1709014"/>
                </a:lnTo>
                <a:lnTo>
                  <a:pt x="9488330" y="1861947"/>
                </a:lnTo>
                <a:lnTo>
                  <a:pt x="9480430" y="2014881"/>
                </a:lnTo>
                <a:lnTo>
                  <a:pt x="9472193" y="2167128"/>
                </a:lnTo>
                <a:lnTo>
                  <a:pt x="9465302" y="2318004"/>
                </a:lnTo>
                <a:lnTo>
                  <a:pt x="9460427" y="2467509"/>
                </a:lnTo>
                <a:lnTo>
                  <a:pt x="9456225" y="2617013"/>
                </a:lnTo>
                <a:lnTo>
                  <a:pt x="9452191" y="2765146"/>
                </a:lnTo>
                <a:lnTo>
                  <a:pt x="9450342" y="2911221"/>
                </a:lnTo>
                <a:lnTo>
                  <a:pt x="9448325" y="3057297"/>
                </a:lnTo>
                <a:lnTo>
                  <a:pt x="9447316" y="3201315"/>
                </a:lnTo>
                <a:lnTo>
                  <a:pt x="9448325" y="3343961"/>
                </a:lnTo>
                <a:lnTo>
                  <a:pt x="9448325" y="3485236"/>
                </a:lnTo>
                <a:lnTo>
                  <a:pt x="9450342" y="3625139"/>
                </a:lnTo>
                <a:lnTo>
                  <a:pt x="9453367" y="3762299"/>
                </a:lnTo>
                <a:lnTo>
                  <a:pt x="9456225" y="3898087"/>
                </a:lnTo>
                <a:lnTo>
                  <a:pt x="9459419" y="4031133"/>
                </a:lnTo>
                <a:lnTo>
                  <a:pt x="9464293" y="4163492"/>
                </a:lnTo>
                <a:lnTo>
                  <a:pt x="9469504" y="4293793"/>
                </a:lnTo>
                <a:lnTo>
                  <a:pt x="9474210" y="4421352"/>
                </a:lnTo>
                <a:lnTo>
                  <a:pt x="9487490" y="4670298"/>
                </a:lnTo>
                <a:lnTo>
                  <a:pt x="9501609" y="4908956"/>
                </a:lnTo>
                <a:lnTo>
                  <a:pt x="9516401" y="5138013"/>
                </a:lnTo>
                <a:lnTo>
                  <a:pt x="9532706" y="5354726"/>
                </a:lnTo>
                <a:lnTo>
                  <a:pt x="9549683" y="5561838"/>
                </a:lnTo>
                <a:lnTo>
                  <a:pt x="9568004" y="5753862"/>
                </a:lnTo>
                <a:lnTo>
                  <a:pt x="9585990" y="5934227"/>
                </a:lnTo>
                <a:lnTo>
                  <a:pt x="9603975" y="6100191"/>
                </a:lnTo>
                <a:lnTo>
                  <a:pt x="9620952" y="6252438"/>
                </a:lnTo>
                <a:lnTo>
                  <a:pt x="9637089" y="6387541"/>
                </a:lnTo>
                <a:lnTo>
                  <a:pt x="9652385" y="6509613"/>
                </a:lnTo>
                <a:lnTo>
                  <a:pt x="9665160" y="6612483"/>
                </a:lnTo>
                <a:lnTo>
                  <a:pt x="9677262" y="6698894"/>
                </a:lnTo>
                <a:lnTo>
                  <a:pt x="9694576" y="6817538"/>
                </a:lnTo>
                <a:lnTo>
                  <a:pt x="9700459" y="6858000"/>
                </a:lnTo>
                <a:lnTo>
                  <a:pt x="8795105" y="6858000"/>
                </a:lnTo>
                <a:lnTo>
                  <a:pt x="8795105" y="6858001"/>
                </a:lnTo>
                <a:lnTo>
                  <a:pt x="2704541" y="6858001"/>
                </a:lnTo>
                <a:lnTo>
                  <a:pt x="2704541" y="6858000"/>
                </a:lnTo>
                <a:lnTo>
                  <a:pt x="1517015" y="6858000"/>
                </a:lnTo>
                <a:lnTo>
                  <a:pt x="1323975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F34F2EC-68BE-49B7-B9AA-0663D1D633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1447800"/>
            <a:ext cx="6974915" cy="33295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I – Presentation du projet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61A74B3-E247-44D4-8C48-FAE8E20564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01CD502-0363-48F7-B90D-C5848394D3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spcAft>
                <a:spcPts val="600"/>
              </a:spcAft>
            </a:pPr>
            <a:fld id="{27C6CCC6-2BE5-4E42-96A4-D1E8E81A3D8E}" type="slidenum">
              <a:rPr lang="en-US" b="0" i="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pPr>
                <a:spcAft>
                  <a:spcPts val="600"/>
                </a:spcAft>
              </a:pPr>
              <a:t>3</a:t>
            </a:fld>
            <a:endParaRPr lang="en-US" b="0" i="0" kern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24" name="Picture 2" descr="Portail pédagogique : mathématiques - la ruche">
            <a:extLst>
              <a:ext uri="{FF2B5EF4-FFF2-40B4-BE49-F238E27FC236}">
                <a16:creationId xmlns:a16="http://schemas.microsoft.com/office/drawing/2014/main" id="{1A14503B-1562-4FE6-BE53-4436B7B4E8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126" y="36350"/>
            <a:ext cx="754613" cy="548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78432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0CC689B-CAE0-4DBE-B54A-F19B9C7AA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cs typeface="Calibri"/>
              </a:rPr>
              <a:t>B – Ce </a:t>
            </a:r>
            <a:r>
              <a:rPr lang="en-US" err="1">
                <a:cs typeface="Calibri"/>
              </a:rPr>
              <a:t>qu'il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reste</a:t>
            </a:r>
            <a:r>
              <a:rPr lang="en-US">
                <a:cs typeface="Calibri"/>
              </a:rPr>
              <a:t> à faire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10CB969-2DB6-4DDE-B8A9-F8CD310035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fr-FR"/>
              <a:t>Finaliser le PCB</a:t>
            </a:r>
          </a:p>
          <a:p>
            <a:r>
              <a:rPr lang="fr-FR"/>
              <a:t>Fabrication de la carte</a:t>
            </a:r>
          </a:p>
          <a:p>
            <a:r>
              <a:rPr lang="fr-FR"/>
              <a:t>Test du code d'utilisation du protocole </a:t>
            </a:r>
            <a:r>
              <a:rPr lang="fr-FR" err="1"/>
              <a:t>LoRaWan</a:t>
            </a:r>
          </a:p>
          <a:p>
            <a:r>
              <a:rPr lang="fr-FR"/>
              <a:t>Finaliser le code global</a:t>
            </a:r>
          </a:p>
          <a:p>
            <a:r>
              <a:rPr lang="fr-FR"/>
              <a:t>Test de la carte (accompagnée du soft)</a:t>
            </a:r>
          </a:p>
          <a:p>
            <a:r>
              <a:rPr lang="fr-FR"/>
              <a:t>Mise en place du module interne dans la ruche </a:t>
            </a:r>
          </a:p>
          <a:p>
            <a:pPr marL="0" indent="0">
              <a:buNone/>
            </a:pPr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D56F8CB-D5FB-4A29-A1AD-8FDE469AF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30</a:t>
            </a:fld>
            <a:endParaRPr lang="de-DE"/>
          </a:p>
        </p:txBody>
      </p:sp>
      <p:pic>
        <p:nvPicPr>
          <p:cNvPr id="5" name="Picture 2" descr="Portail pédagogique : mathématiques - la ruche">
            <a:extLst>
              <a:ext uri="{FF2B5EF4-FFF2-40B4-BE49-F238E27FC236}">
                <a16:creationId xmlns:a16="http://schemas.microsoft.com/office/drawing/2014/main" id="{F23BD13A-E000-4C43-9ABD-1DD125C5AA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126" y="36350"/>
            <a:ext cx="754613" cy="548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13705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CE3E597-5E28-48E9-86AD-7B9649749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Conclusion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A96A29B-CEB7-488B-B6EF-940F56300B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10E04B0-82F6-4897-BD26-E6A483BC8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31</a:t>
            </a:fld>
            <a:endParaRPr lang="de-DE"/>
          </a:p>
        </p:txBody>
      </p:sp>
      <p:pic>
        <p:nvPicPr>
          <p:cNvPr id="5" name="Picture 2" descr="Portail pédagogique : mathématiques - la ruche">
            <a:extLst>
              <a:ext uri="{FF2B5EF4-FFF2-40B4-BE49-F238E27FC236}">
                <a16:creationId xmlns:a16="http://schemas.microsoft.com/office/drawing/2014/main" id="{AA7B6840-B8EF-46C3-8252-36770C883E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126" y="36350"/>
            <a:ext cx="754613" cy="548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73878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D80C10D-3E10-4F91-BD18-3A8DB5AE0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cs typeface="Calibri Light"/>
              </a:rPr>
              <a:t>A – </a:t>
            </a:r>
            <a:r>
              <a:rPr lang="en-US" err="1">
                <a:cs typeface="Calibri Light"/>
              </a:rPr>
              <a:t>Descriptif</a:t>
            </a:r>
            <a:r>
              <a:rPr lang="en-US">
                <a:cs typeface="Calibri Light"/>
              </a:rPr>
              <a:t> </a:t>
            </a:r>
            <a:r>
              <a:rPr lang="en-US" err="1">
                <a:cs typeface="Calibri Light"/>
              </a:rPr>
              <a:t>d'une</a:t>
            </a:r>
            <a:r>
              <a:rPr lang="en-US">
                <a:cs typeface="Calibri Light"/>
              </a:rPr>
              <a:t> </a:t>
            </a:r>
            <a:r>
              <a:rPr lang="en-US" err="1">
                <a:cs typeface="Calibri Light"/>
              </a:rPr>
              <a:t>ruche</a:t>
            </a:r>
            <a:r>
              <a:rPr lang="en-US">
                <a:cs typeface="Calibri Light"/>
              </a:rPr>
              <a:t> </a:t>
            </a:r>
            <a:r>
              <a:rPr lang="en-US" err="1">
                <a:cs typeface="Calibri Light"/>
              </a:rPr>
              <a:t>connectée</a:t>
            </a:r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C727167-57F0-4646-9845-3AD1CD132F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6367721" cy="4195481"/>
          </a:xfrm>
        </p:spPr>
        <p:txBody>
          <a:bodyPr vert="horz" lIns="91440" tIns="45720" rIns="91440" bIns="45720" rtlCol="0">
            <a:normAutofit/>
          </a:bodyPr>
          <a:lstStyle/>
          <a:p>
            <a:endParaRPr lang="en-US">
              <a:ea typeface="+mn-lt"/>
              <a:cs typeface="+mn-lt"/>
            </a:endParaRPr>
          </a:p>
          <a:p>
            <a:pPr marL="0" indent="0">
              <a:buNone/>
            </a:pPr>
            <a:br>
              <a:rPr lang="fr-FR">
                <a:ea typeface="+mn-lt"/>
                <a:cs typeface="+mn-lt"/>
              </a:rPr>
            </a:br>
            <a:endParaRPr lang="fr-FR">
              <a:ea typeface="+mn-lt"/>
              <a:cs typeface="+mn-lt"/>
            </a:endParaRPr>
          </a:p>
          <a:p>
            <a:endParaRPr lang="fr-FR">
              <a:cs typeface="Calibri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2738FC-4632-4A10-9311-2E0904E4B59D}"/>
              </a:ext>
            </a:extLst>
          </p:cNvPr>
          <p:cNvSpPr txBox="1"/>
          <p:nvPr/>
        </p:nvSpPr>
        <p:spPr>
          <a:xfrm>
            <a:off x="356839" y="2326888"/>
            <a:ext cx="5029200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err="1">
                <a:cs typeface="Calibri"/>
              </a:rPr>
              <a:t>Pourquoi</a:t>
            </a:r>
            <a:r>
              <a:rPr lang="en-US" b="1">
                <a:cs typeface="Calibri"/>
              </a:rPr>
              <a:t> </a:t>
            </a:r>
            <a:r>
              <a:rPr lang="en-US" b="1" err="1">
                <a:cs typeface="Calibri"/>
              </a:rPr>
              <a:t>utiliser</a:t>
            </a:r>
            <a:r>
              <a:rPr lang="en-US" b="1">
                <a:cs typeface="Calibri"/>
              </a:rPr>
              <a:t> </a:t>
            </a:r>
            <a:r>
              <a:rPr lang="en-US" b="1" err="1">
                <a:cs typeface="Calibri"/>
              </a:rPr>
              <a:t>une</a:t>
            </a:r>
            <a:r>
              <a:rPr lang="en-US" b="1">
                <a:cs typeface="Calibri"/>
              </a:rPr>
              <a:t> </a:t>
            </a:r>
            <a:r>
              <a:rPr lang="en-US" b="1" err="1">
                <a:cs typeface="Calibri"/>
              </a:rPr>
              <a:t>ruche</a:t>
            </a:r>
            <a:r>
              <a:rPr lang="en-US" b="1">
                <a:cs typeface="Calibri"/>
              </a:rPr>
              <a:t> </a:t>
            </a:r>
            <a:r>
              <a:rPr lang="en-US" b="1" err="1">
                <a:cs typeface="Calibri"/>
              </a:rPr>
              <a:t>connectée</a:t>
            </a:r>
            <a:r>
              <a:rPr lang="en-US" b="1">
                <a:cs typeface="Calibri"/>
              </a:rPr>
              <a:t> ?</a:t>
            </a:r>
          </a:p>
          <a:p>
            <a:endParaRPr lang="en-US" b="1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err="1">
                <a:cs typeface="Calibri"/>
              </a:rPr>
              <a:t>Recupération</a:t>
            </a:r>
            <a:r>
              <a:rPr lang="en-US">
                <a:cs typeface="Calibri"/>
              </a:rPr>
              <a:t> de </a:t>
            </a:r>
            <a:r>
              <a:rPr lang="en-US" err="1">
                <a:cs typeface="Calibri"/>
              </a:rPr>
              <a:t>différentes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informations</a:t>
            </a:r>
            <a:endParaRPr lang="en-US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err="1">
                <a:cs typeface="Calibri"/>
              </a:rPr>
              <a:t>Eviter</a:t>
            </a:r>
            <a:r>
              <a:rPr lang="en-US">
                <a:cs typeface="Calibri"/>
              </a:rPr>
              <a:t> le vol de </a:t>
            </a:r>
            <a:r>
              <a:rPr lang="en-US" err="1">
                <a:cs typeface="Calibri"/>
              </a:rPr>
              <a:t>ruche</a:t>
            </a:r>
            <a:r>
              <a:rPr lang="en-US">
                <a:cs typeface="Calibri"/>
              </a:rPr>
              <a:t> </a:t>
            </a:r>
          </a:p>
          <a:p>
            <a:pPr marL="285750" indent="-285750">
              <a:buFont typeface="Arial"/>
              <a:buChar char="•"/>
            </a:pPr>
            <a:r>
              <a:rPr lang="en-US" err="1">
                <a:cs typeface="Calibri"/>
              </a:rPr>
              <a:t>Faciliter</a:t>
            </a:r>
            <a:r>
              <a:rPr lang="en-US">
                <a:cs typeface="Calibri"/>
              </a:rPr>
              <a:t> la vie de apiculture</a:t>
            </a:r>
          </a:p>
          <a:p>
            <a:pPr marL="285750" indent="-285750">
              <a:spcAft>
                <a:spcPts val="600"/>
              </a:spcAft>
              <a:buFont typeface="Arial"/>
              <a:buChar char="•"/>
            </a:pPr>
            <a:endParaRPr lang="en-US">
              <a:cs typeface="Calibri"/>
            </a:endParaRPr>
          </a:p>
        </p:txBody>
      </p:sp>
      <p:grpSp>
        <p:nvGrpSpPr>
          <p:cNvPr id="4" name="Groupe 3">
            <a:extLst>
              <a:ext uri="{FF2B5EF4-FFF2-40B4-BE49-F238E27FC236}">
                <a16:creationId xmlns:a16="http://schemas.microsoft.com/office/drawing/2014/main" id="{0DCC968E-F743-40E6-9368-63C1F9B7D9D5}"/>
              </a:ext>
            </a:extLst>
          </p:cNvPr>
          <p:cNvGrpSpPr/>
          <p:nvPr/>
        </p:nvGrpSpPr>
        <p:grpSpPr>
          <a:xfrm>
            <a:off x="8826905" y="2959370"/>
            <a:ext cx="2171749" cy="1882491"/>
            <a:chOff x="8826905" y="2959370"/>
            <a:chExt cx="2171749" cy="1882491"/>
          </a:xfrm>
        </p:grpSpPr>
        <p:pic>
          <p:nvPicPr>
            <p:cNvPr id="8" name="Picture 11">
              <a:extLst>
                <a:ext uri="{FF2B5EF4-FFF2-40B4-BE49-F238E27FC236}">
                  <a16:creationId xmlns:a16="http://schemas.microsoft.com/office/drawing/2014/main" id="{48555502-A91D-458A-84CE-C86F1A6D0C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28222"/>
            <a:stretch/>
          </p:blipFill>
          <p:spPr>
            <a:xfrm>
              <a:off x="9789571" y="3989712"/>
              <a:ext cx="1209083" cy="852149"/>
            </a:xfrm>
            <a:prstGeom prst="rect">
              <a:avLst/>
            </a:prstGeom>
          </p:spPr>
        </p:pic>
        <p:pic>
          <p:nvPicPr>
            <p:cNvPr id="9" name="Picture 41">
              <a:extLst>
                <a:ext uri="{FF2B5EF4-FFF2-40B4-BE49-F238E27FC236}">
                  <a16:creationId xmlns:a16="http://schemas.microsoft.com/office/drawing/2014/main" id="{319AD869-B1FA-4151-BA9C-8BE0EC28CA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873367" y="3898630"/>
              <a:ext cx="916204" cy="943231"/>
            </a:xfrm>
            <a:prstGeom prst="rect">
              <a:avLst/>
            </a:prstGeom>
          </p:spPr>
        </p:pic>
        <p:pic>
          <p:nvPicPr>
            <p:cNvPr id="13" name="Picture 21">
              <a:extLst>
                <a:ext uri="{FF2B5EF4-FFF2-40B4-BE49-F238E27FC236}">
                  <a16:creationId xmlns:a16="http://schemas.microsoft.com/office/drawing/2014/main" id="{00018862-0FE0-4E82-B766-56E1DF0C86A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826905" y="2959370"/>
              <a:ext cx="962666" cy="962666"/>
            </a:xfrm>
            <a:prstGeom prst="rect">
              <a:avLst/>
            </a:prstGeom>
          </p:spPr>
        </p:pic>
        <p:pic>
          <p:nvPicPr>
            <p:cNvPr id="14" name="Picture 7">
              <a:extLst>
                <a:ext uri="{FF2B5EF4-FFF2-40B4-BE49-F238E27FC236}">
                  <a16:creationId xmlns:a16="http://schemas.microsoft.com/office/drawing/2014/main" id="{7EC69327-0AFD-4D04-A273-3B5665C34F9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789571" y="2959370"/>
              <a:ext cx="1209083" cy="1209083"/>
            </a:xfrm>
            <a:prstGeom prst="rect">
              <a:avLst/>
            </a:prstGeom>
          </p:spPr>
        </p:pic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2133F2BF-24EE-4BDD-BE84-F411357645C9}"/>
              </a:ext>
            </a:extLst>
          </p:cNvPr>
          <p:cNvSpPr/>
          <p:nvPr/>
        </p:nvSpPr>
        <p:spPr>
          <a:xfrm>
            <a:off x="8753383" y="2959370"/>
            <a:ext cx="2245271" cy="1882491"/>
          </a:xfrm>
          <a:prstGeom prst="rect">
            <a:avLst/>
          </a:prstGeom>
          <a:noFill/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Picture 99">
            <a:extLst>
              <a:ext uri="{FF2B5EF4-FFF2-40B4-BE49-F238E27FC236}">
                <a16:creationId xmlns:a16="http://schemas.microsoft.com/office/drawing/2014/main" id="{406C6815-E329-456C-BCE5-7A6D575AE72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2141" t="-662" r="13466" b="883"/>
          <a:stretch/>
        </p:blipFill>
        <p:spPr>
          <a:xfrm>
            <a:off x="5792712" y="1623904"/>
            <a:ext cx="3080655" cy="413022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EEAD788-411B-424E-8E72-5C31C5798241}"/>
              </a:ext>
            </a:extLst>
          </p:cNvPr>
          <p:cNvSpPr/>
          <p:nvPr/>
        </p:nvSpPr>
        <p:spPr>
          <a:xfrm>
            <a:off x="5792712" y="1623904"/>
            <a:ext cx="3080655" cy="4130224"/>
          </a:xfrm>
          <a:prstGeom prst="rect">
            <a:avLst/>
          </a:prstGeom>
          <a:noFill/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Espace réservé du numéro de diapositive 14">
            <a:extLst>
              <a:ext uri="{FF2B5EF4-FFF2-40B4-BE49-F238E27FC236}">
                <a16:creationId xmlns:a16="http://schemas.microsoft.com/office/drawing/2014/main" id="{7B553827-EE7A-4E6C-B6BA-6057248B2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4</a:t>
            </a:fld>
            <a:endParaRPr lang="de-DE"/>
          </a:p>
        </p:txBody>
      </p:sp>
      <p:pic>
        <p:nvPicPr>
          <p:cNvPr id="16" name="Picture 2" descr="Portail pédagogique : mathématiques - la ruche">
            <a:extLst>
              <a:ext uri="{FF2B5EF4-FFF2-40B4-BE49-F238E27FC236}">
                <a16:creationId xmlns:a16="http://schemas.microsoft.com/office/drawing/2014/main" id="{1666F00D-6B5B-4D88-BC73-E171E4C4FD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126" y="36350"/>
            <a:ext cx="754613" cy="548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45557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D80C10D-3E10-4F91-BD18-3A8DB5AE0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cs typeface="Calibri Light"/>
              </a:rPr>
              <a:t>A – </a:t>
            </a:r>
            <a:r>
              <a:rPr lang="en-US" err="1">
                <a:cs typeface="Calibri Light"/>
              </a:rPr>
              <a:t>Descriptif</a:t>
            </a:r>
            <a:r>
              <a:rPr lang="en-US">
                <a:cs typeface="Calibri Light"/>
              </a:rPr>
              <a:t> </a:t>
            </a:r>
            <a:r>
              <a:rPr lang="en-US" err="1">
                <a:cs typeface="Calibri Light"/>
              </a:rPr>
              <a:t>d'une</a:t>
            </a:r>
            <a:r>
              <a:rPr lang="en-US">
                <a:cs typeface="Calibri Light"/>
              </a:rPr>
              <a:t> </a:t>
            </a:r>
            <a:r>
              <a:rPr lang="en-US" err="1">
                <a:cs typeface="Calibri Light"/>
              </a:rPr>
              <a:t>ruche</a:t>
            </a:r>
            <a:r>
              <a:rPr lang="en-US">
                <a:cs typeface="Calibri Light"/>
              </a:rPr>
              <a:t> </a:t>
            </a:r>
            <a:r>
              <a:rPr lang="en-US" err="1">
                <a:cs typeface="Calibri Light"/>
              </a:rPr>
              <a:t>connectée</a:t>
            </a:r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C727167-57F0-4646-9845-3AD1CD132F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6367721" cy="4195481"/>
          </a:xfrm>
        </p:spPr>
        <p:txBody>
          <a:bodyPr vert="horz" lIns="91440" tIns="45720" rIns="91440" bIns="45720" rtlCol="0">
            <a:normAutofit/>
          </a:bodyPr>
          <a:lstStyle/>
          <a:p>
            <a:endParaRPr lang="en-US">
              <a:ea typeface="+mn-lt"/>
              <a:cs typeface="+mn-lt"/>
            </a:endParaRPr>
          </a:p>
          <a:p>
            <a:pPr marL="0" indent="0">
              <a:buNone/>
            </a:pPr>
            <a:br>
              <a:rPr lang="fr-FR">
                <a:ea typeface="+mn-lt"/>
                <a:cs typeface="+mn-lt"/>
              </a:rPr>
            </a:br>
            <a:endParaRPr lang="fr-FR">
              <a:ea typeface="+mn-lt"/>
              <a:cs typeface="+mn-lt"/>
            </a:endParaRPr>
          </a:p>
          <a:p>
            <a:endParaRPr lang="fr-FR">
              <a:cs typeface="Calibri"/>
            </a:endParaRPr>
          </a:p>
        </p:txBody>
      </p:sp>
      <p:pic>
        <p:nvPicPr>
          <p:cNvPr id="11" name="Picture 11">
            <a:extLst>
              <a:ext uri="{FF2B5EF4-FFF2-40B4-BE49-F238E27FC236}">
                <a16:creationId xmlns:a16="http://schemas.microsoft.com/office/drawing/2014/main" id="{77966D8E-E8C3-42FF-B318-22A3C8AFE0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70" r="2" b="2"/>
          <a:stretch/>
        </p:blipFill>
        <p:spPr>
          <a:xfrm>
            <a:off x="6641327" y="1853248"/>
            <a:ext cx="3409507" cy="2028293"/>
          </a:xfrm>
          <a:prstGeom prst="rect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id="{D516ED1E-701A-42D4-BE77-20C1A179171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758" r="15731" b="1"/>
          <a:stretch/>
        </p:blipFill>
        <p:spPr>
          <a:xfrm>
            <a:off x="6641327" y="3988223"/>
            <a:ext cx="3409507" cy="2061208"/>
          </a:xfrm>
          <a:prstGeom prst="rect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22738FC-4632-4A10-9311-2E0904E4B59D}"/>
              </a:ext>
            </a:extLst>
          </p:cNvPr>
          <p:cNvSpPr txBox="1"/>
          <p:nvPr/>
        </p:nvSpPr>
        <p:spPr>
          <a:xfrm>
            <a:off x="356839" y="2326888"/>
            <a:ext cx="5029200" cy="355481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600"/>
              </a:spcAft>
            </a:pPr>
            <a:r>
              <a:rPr lang="en-US" b="1" err="1">
                <a:cs typeface="Calibri"/>
              </a:rPr>
              <a:t>Beezbee</a:t>
            </a:r>
            <a:r>
              <a:rPr lang="en-US" b="1">
                <a:cs typeface="Calibri"/>
              </a:rPr>
              <a:t> :</a:t>
            </a:r>
          </a:p>
          <a:p>
            <a:pPr marL="285750" indent="-285750">
              <a:spcAft>
                <a:spcPts val="600"/>
              </a:spcAft>
              <a:buFont typeface="Arial"/>
              <a:buChar char="•"/>
            </a:pPr>
            <a:r>
              <a:rPr lang="en-US">
                <a:cs typeface="Calibri"/>
              </a:rPr>
              <a:t>Balance </a:t>
            </a:r>
            <a:r>
              <a:rPr lang="en-US" err="1">
                <a:cs typeface="Calibri"/>
              </a:rPr>
              <a:t>connectée</a:t>
            </a:r>
            <a:endParaRPr lang="en-US">
              <a:cs typeface="Calibri"/>
            </a:endParaRPr>
          </a:p>
          <a:p>
            <a:pPr marL="285750" indent="-285750">
              <a:spcAft>
                <a:spcPts val="600"/>
              </a:spcAft>
              <a:buFont typeface="Arial"/>
              <a:buChar char="•"/>
            </a:pPr>
            <a:r>
              <a:rPr lang="en-US">
                <a:cs typeface="Calibri"/>
              </a:rPr>
              <a:t>Information en temps </a:t>
            </a:r>
            <a:r>
              <a:rPr lang="en-US" err="1">
                <a:cs typeface="Calibri"/>
              </a:rPr>
              <a:t>réel</a:t>
            </a:r>
            <a:endParaRPr lang="en-US">
              <a:cs typeface="Calibri"/>
            </a:endParaRPr>
          </a:p>
          <a:p>
            <a:pPr marL="285750" indent="-285750">
              <a:spcAft>
                <a:spcPts val="600"/>
              </a:spcAft>
              <a:buFont typeface="Arial"/>
              <a:buChar char="•"/>
            </a:pPr>
            <a:r>
              <a:rPr lang="en-US" err="1">
                <a:cs typeface="Calibri"/>
              </a:rPr>
              <a:t>Alerte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lors</a:t>
            </a:r>
            <a:r>
              <a:rPr lang="en-US">
                <a:cs typeface="Calibri"/>
              </a:rPr>
              <a:t> de la </a:t>
            </a:r>
            <a:r>
              <a:rPr lang="en-US" err="1">
                <a:cs typeface="Calibri"/>
              </a:rPr>
              <a:t>miellée</a:t>
            </a:r>
            <a:endParaRPr lang="en-US">
              <a:cs typeface="Calibri"/>
            </a:endParaRPr>
          </a:p>
          <a:p>
            <a:pPr>
              <a:spcAft>
                <a:spcPts val="600"/>
              </a:spcAft>
            </a:pPr>
            <a:endParaRPr lang="en-US" b="1">
              <a:cs typeface="Calibri"/>
            </a:endParaRPr>
          </a:p>
          <a:p>
            <a:pPr>
              <a:spcAft>
                <a:spcPts val="600"/>
              </a:spcAft>
            </a:pPr>
            <a:r>
              <a:rPr lang="en-US" b="1" err="1">
                <a:cs typeface="Calibri"/>
              </a:rPr>
              <a:t>Citizenbee</a:t>
            </a:r>
            <a:r>
              <a:rPr lang="en-US" b="1">
                <a:cs typeface="Calibri"/>
              </a:rPr>
              <a:t> :</a:t>
            </a:r>
          </a:p>
          <a:p>
            <a:pPr marL="285750" indent="-285750">
              <a:spcAft>
                <a:spcPts val="600"/>
              </a:spcAft>
              <a:buFont typeface="Arial"/>
              <a:buChar char="•"/>
            </a:pPr>
            <a:r>
              <a:rPr lang="en-US">
                <a:cs typeface="Calibri"/>
              </a:rPr>
              <a:t>Ruche </a:t>
            </a:r>
            <a:r>
              <a:rPr lang="en-US" err="1">
                <a:cs typeface="Calibri"/>
              </a:rPr>
              <a:t>urbaine</a:t>
            </a:r>
            <a:endParaRPr lang="en-US">
              <a:cs typeface="Calibri"/>
            </a:endParaRPr>
          </a:p>
          <a:p>
            <a:pPr marL="285750" indent="-285750">
              <a:spcAft>
                <a:spcPts val="600"/>
              </a:spcAft>
              <a:buFont typeface="Arial"/>
              <a:buChar char="•"/>
            </a:pPr>
            <a:r>
              <a:rPr lang="en-US" err="1">
                <a:cs typeface="Calibri"/>
              </a:rPr>
              <a:t>Informations</a:t>
            </a:r>
            <a:r>
              <a:rPr lang="en-US">
                <a:cs typeface="Calibri"/>
              </a:rPr>
              <a:t> en temps </a:t>
            </a:r>
            <a:r>
              <a:rPr lang="en-US" err="1">
                <a:cs typeface="Calibri"/>
              </a:rPr>
              <a:t>réel</a:t>
            </a:r>
            <a:r>
              <a:rPr lang="en-US">
                <a:cs typeface="Calibri"/>
              </a:rPr>
              <a:t> </a:t>
            </a:r>
          </a:p>
          <a:p>
            <a:pPr marL="285750" indent="-285750">
              <a:spcAft>
                <a:spcPts val="600"/>
              </a:spcAft>
              <a:buFont typeface="Arial"/>
              <a:buChar char="•"/>
            </a:pPr>
            <a:r>
              <a:rPr lang="en-US" err="1">
                <a:cs typeface="Calibri"/>
              </a:rPr>
              <a:t>Produit</a:t>
            </a:r>
            <a:r>
              <a:rPr lang="en-US">
                <a:cs typeface="Calibri"/>
              </a:rPr>
              <a:t> frais</a:t>
            </a:r>
          </a:p>
          <a:p>
            <a:pPr marL="285750" indent="-285750">
              <a:spcAft>
                <a:spcPts val="600"/>
              </a:spcAft>
              <a:buFont typeface="Arial"/>
              <a:buChar char="•"/>
            </a:pPr>
            <a:endParaRPr lang="en-US">
              <a:cs typeface="Calibri"/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05EF365-950D-4BA7-9B64-9C4F574FD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5</a:t>
            </a:fld>
            <a:endParaRPr lang="de-DE"/>
          </a:p>
        </p:txBody>
      </p:sp>
      <p:pic>
        <p:nvPicPr>
          <p:cNvPr id="15" name="Picture 2" descr="Portail pédagogique : mathématiques - la ruche">
            <a:extLst>
              <a:ext uri="{FF2B5EF4-FFF2-40B4-BE49-F238E27FC236}">
                <a16:creationId xmlns:a16="http://schemas.microsoft.com/office/drawing/2014/main" id="{64BACCC3-2D89-4C0E-AA13-9438CE3048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126" y="36350"/>
            <a:ext cx="754613" cy="548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67657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EA5A9D-DDED-4C6E-9C10-D9AB3AA4B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B - Les </a:t>
            </a:r>
            <a:r>
              <a:rPr lang="en-US" err="1">
                <a:cs typeface="Calibri Light"/>
              </a:rPr>
              <a:t>objectifs</a:t>
            </a:r>
            <a:r>
              <a:rPr lang="en-US">
                <a:cs typeface="Calibri Light"/>
              </a:rPr>
              <a:t> du </a:t>
            </a:r>
            <a:r>
              <a:rPr lang="en-US" err="1">
                <a:cs typeface="Calibri Light"/>
              </a:rPr>
              <a:t>projet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BC0E99-B8AD-4F01-BF67-601CF51FB8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fr-FR"/>
              <a:t>	</a:t>
            </a:r>
            <a:r>
              <a:rPr lang="fr-FR" sz="2400"/>
              <a:t>La conception d’une carte électronique recueillant toutes les données internes à la ruche :</a:t>
            </a:r>
          </a:p>
          <a:p>
            <a:pPr lvl="1"/>
            <a:r>
              <a:rPr lang="fr-FR"/>
              <a:t>Température</a:t>
            </a:r>
          </a:p>
          <a:p>
            <a:pPr lvl="1"/>
            <a:r>
              <a:rPr lang="fr-FR"/>
              <a:t>Humidité</a:t>
            </a:r>
          </a:p>
          <a:p>
            <a:pPr lvl="1"/>
            <a:r>
              <a:rPr lang="fr-FR"/>
              <a:t>Qualité de l’air</a:t>
            </a:r>
          </a:p>
          <a:p>
            <a:pPr lvl="1"/>
            <a:r>
              <a:rPr lang="fr-FR"/>
              <a:t>Son </a:t>
            </a:r>
          </a:p>
          <a:p>
            <a:pPr lvl="1"/>
            <a:r>
              <a:rPr lang="fr-FR"/>
              <a:t>Vibration</a:t>
            </a:r>
          </a:p>
          <a:p>
            <a:pPr marL="457200" lvl="1" indent="0">
              <a:buNone/>
            </a:pPr>
            <a:endParaRPr lang="fr-FR"/>
          </a:p>
          <a:p>
            <a:pPr marL="0" indent="0">
              <a:buNone/>
            </a:pPr>
            <a:r>
              <a:rPr lang="fr-FR" sz="2400"/>
              <a:t>L’envoie de ces données doit se faire via une connexion sans fils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C3E0A82-B451-48B5-B657-A5AA5FF2B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6</a:t>
            </a:fld>
            <a:endParaRPr lang="de-DE"/>
          </a:p>
        </p:txBody>
      </p:sp>
      <p:pic>
        <p:nvPicPr>
          <p:cNvPr id="5" name="Picture 2" descr="Portail pédagogique : mathématiques - la ruche">
            <a:extLst>
              <a:ext uri="{FF2B5EF4-FFF2-40B4-BE49-F238E27FC236}">
                <a16:creationId xmlns:a16="http://schemas.microsoft.com/office/drawing/2014/main" id="{86506570-3CDA-409C-A1F3-F15A6EBF11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126" y="36350"/>
            <a:ext cx="754613" cy="548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41722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EF90297-A2FC-4965-9753-F0DB66148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7</a:t>
            </a:fld>
            <a:endParaRPr lang="de-DE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42682F1-4CBC-46D3-8758-51F2DB3D49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/>
          <a:lstStyle/>
          <a:p>
            <a:r>
              <a:rPr lang="en-US">
                <a:cs typeface="Calibri Light"/>
              </a:rPr>
              <a:t>B - Les </a:t>
            </a:r>
            <a:r>
              <a:rPr lang="en-US" err="1">
                <a:cs typeface="Calibri Light"/>
              </a:rPr>
              <a:t>objectifs</a:t>
            </a:r>
            <a:r>
              <a:rPr lang="en-US">
                <a:cs typeface="Calibri Light"/>
              </a:rPr>
              <a:t> du </a:t>
            </a:r>
            <a:r>
              <a:rPr lang="en-US" err="1">
                <a:cs typeface="Calibri Light"/>
              </a:rPr>
              <a:t>projet</a:t>
            </a:r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9F8E71B-59C9-4D81-B98A-6C1F22962D04}"/>
              </a:ext>
            </a:extLst>
          </p:cNvPr>
          <p:cNvSpPr/>
          <p:nvPr/>
        </p:nvSpPr>
        <p:spPr>
          <a:xfrm>
            <a:off x="2802468" y="3788227"/>
            <a:ext cx="1681237" cy="15542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/>
          </a:p>
          <a:p>
            <a:pPr algn="ctr"/>
            <a:endParaRPr lang="fr-FR" b="1"/>
          </a:p>
          <a:p>
            <a:pPr algn="ctr"/>
            <a:r>
              <a:rPr lang="fr-FR" b="1"/>
              <a:t>Ruche</a:t>
            </a:r>
            <a:endParaRPr lang="fr-F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176F304-FE18-4259-931F-D41289EABA56}"/>
              </a:ext>
            </a:extLst>
          </p:cNvPr>
          <p:cNvSpPr/>
          <p:nvPr/>
        </p:nvSpPr>
        <p:spPr>
          <a:xfrm>
            <a:off x="3465437" y="4185103"/>
            <a:ext cx="731762" cy="235857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/>
              <a:t>Module</a:t>
            </a:r>
          </a:p>
        </p:txBody>
      </p:sp>
      <p:sp>
        <p:nvSpPr>
          <p:cNvPr id="11" name="Arc 10">
            <a:extLst>
              <a:ext uri="{FF2B5EF4-FFF2-40B4-BE49-F238E27FC236}">
                <a16:creationId xmlns:a16="http://schemas.microsoft.com/office/drawing/2014/main" id="{F56C83E5-E431-49DC-9CB9-8EE054E76C11}"/>
              </a:ext>
            </a:extLst>
          </p:cNvPr>
          <p:cNvSpPr/>
          <p:nvPr/>
        </p:nvSpPr>
        <p:spPr>
          <a:xfrm>
            <a:off x="3850217" y="3469216"/>
            <a:ext cx="913190" cy="913190"/>
          </a:xfrm>
          <a:prstGeom prst="arc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6598811F-247E-45D7-ADED-08ED01DE9A9D}"/>
              </a:ext>
            </a:extLst>
          </p:cNvPr>
          <p:cNvSpPr/>
          <p:nvPr/>
        </p:nvSpPr>
        <p:spPr>
          <a:xfrm>
            <a:off x="4067930" y="3269644"/>
            <a:ext cx="913190" cy="913190"/>
          </a:xfrm>
          <a:prstGeom prst="arc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375CAD28-2AD4-46EC-9ECF-2ADF89B395D3}"/>
              </a:ext>
            </a:extLst>
          </p:cNvPr>
          <p:cNvSpPr/>
          <p:nvPr/>
        </p:nvSpPr>
        <p:spPr>
          <a:xfrm>
            <a:off x="4309834" y="3094262"/>
            <a:ext cx="913190" cy="913190"/>
          </a:xfrm>
          <a:prstGeom prst="arc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5F4BF151-1588-4A2F-90D1-35B1333C56A6}"/>
              </a:ext>
            </a:extLst>
          </p:cNvPr>
          <p:cNvSpPr/>
          <p:nvPr/>
        </p:nvSpPr>
        <p:spPr>
          <a:xfrm>
            <a:off x="4533597" y="2906787"/>
            <a:ext cx="913190" cy="913190"/>
          </a:xfrm>
          <a:prstGeom prst="arc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Arc 14">
            <a:extLst>
              <a:ext uri="{FF2B5EF4-FFF2-40B4-BE49-F238E27FC236}">
                <a16:creationId xmlns:a16="http://schemas.microsoft.com/office/drawing/2014/main" id="{9A9C8A41-396B-4BF9-8197-BF1CBA3DE1F9}"/>
              </a:ext>
            </a:extLst>
          </p:cNvPr>
          <p:cNvSpPr/>
          <p:nvPr/>
        </p:nvSpPr>
        <p:spPr>
          <a:xfrm>
            <a:off x="4751310" y="2707215"/>
            <a:ext cx="913190" cy="913190"/>
          </a:xfrm>
          <a:prstGeom prst="arc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Arc 15">
            <a:extLst>
              <a:ext uri="{FF2B5EF4-FFF2-40B4-BE49-F238E27FC236}">
                <a16:creationId xmlns:a16="http://schemas.microsoft.com/office/drawing/2014/main" id="{A3227716-71A6-4E4A-891B-E3EF69ED20D5}"/>
              </a:ext>
            </a:extLst>
          </p:cNvPr>
          <p:cNvSpPr/>
          <p:nvPr/>
        </p:nvSpPr>
        <p:spPr>
          <a:xfrm>
            <a:off x="4993214" y="2531833"/>
            <a:ext cx="913190" cy="913190"/>
          </a:xfrm>
          <a:prstGeom prst="arc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B804D38-244A-4B5D-A1EE-2A807507D17A}"/>
              </a:ext>
            </a:extLst>
          </p:cNvPr>
          <p:cNvSpPr/>
          <p:nvPr/>
        </p:nvSpPr>
        <p:spPr>
          <a:xfrm>
            <a:off x="6061377" y="2130424"/>
            <a:ext cx="1378856" cy="556381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Passerelle Lora</a:t>
            </a:r>
          </a:p>
        </p:txBody>
      </p: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B26D1194-31E5-4185-81C8-C74E4850AB6F}"/>
              </a:ext>
            </a:extLst>
          </p:cNvPr>
          <p:cNvCxnSpPr/>
          <p:nvPr/>
        </p:nvCxnSpPr>
        <p:spPr>
          <a:xfrm>
            <a:off x="7528681" y="2333776"/>
            <a:ext cx="834571" cy="0"/>
          </a:xfrm>
          <a:prstGeom prst="straightConnector1">
            <a:avLst/>
          </a:prstGeom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Nuage 18">
            <a:extLst>
              <a:ext uri="{FF2B5EF4-FFF2-40B4-BE49-F238E27FC236}">
                <a16:creationId xmlns:a16="http://schemas.microsoft.com/office/drawing/2014/main" id="{FDA961FE-6B1F-463D-8693-D57229F57BF5}"/>
              </a:ext>
            </a:extLst>
          </p:cNvPr>
          <p:cNvSpPr/>
          <p:nvPr/>
        </p:nvSpPr>
        <p:spPr>
          <a:xfrm>
            <a:off x="8494033" y="1841651"/>
            <a:ext cx="1596570" cy="913190"/>
          </a:xfrm>
          <a:prstGeom prst="cloud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Internet</a:t>
            </a:r>
          </a:p>
        </p:txBody>
      </p:sp>
      <p:pic>
        <p:nvPicPr>
          <p:cNvPr id="21" name="Picture 2" descr="Portail pédagogique : mathématiques - la ruche">
            <a:extLst>
              <a:ext uri="{FF2B5EF4-FFF2-40B4-BE49-F238E27FC236}">
                <a16:creationId xmlns:a16="http://schemas.microsoft.com/office/drawing/2014/main" id="{EC65065C-309B-4CC4-896D-FF08BA3355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126" y="36350"/>
            <a:ext cx="754613" cy="548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75157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05DE3-FB66-4240-8900-BA983B4AE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C - </a:t>
            </a:r>
            <a:r>
              <a:rPr lang="en-US" err="1">
                <a:cs typeface="Calibri Light"/>
              </a:rPr>
              <a:t>Organisation</a:t>
            </a:r>
            <a:r>
              <a:rPr lang="en-US">
                <a:cs typeface="Calibri Light"/>
              </a:rPr>
              <a:t> du temps</a:t>
            </a:r>
            <a:endParaRPr lang="en-US"/>
          </a:p>
        </p:txBody>
      </p:sp>
      <p:pic>
        <p:nvPicPr>
          <p:cNvPr id="13" name="Picture 13">
            <a:extLst>
              <a:ext uri="{FF2B5EF4-FFF2-40B4-BE49-F238E27FC236}">
                <a16:creationId xmlns:a16="http://schemas.microsoft.com/office/drawing/2014/main" id="{D728C357-C696-4E0A-B76F-BCF880A2D6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335" y="3420628"/>
            <a:ext cx="11531047" cy="202886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A3671F2-7B5B-4FCB-B223-24460573B2D9}"/>
              </a:ext>
            </a:extLst>
          </p:cNvPr>
          <p:cNvSpPr txBox="1"/>
          <p:nvPr/>
        </p:nvSpPr>
        <p:spPr>
          <a:xfrm>
            <a:off x="323850" y="1981200"/>
            <a:ext cx="439420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>
                <a:cs typeface="Calibri"/>
              </a:rPr>
              <a:t>Planning : Prévisionnel</a:t>
            </a:r>
          </a:p>
        </p:txBody>
      </p:sp>
      <p:pic>
        <p:nvPicPr>
          <p:cNvPr id="16" name="Picture 16">
            <a:extLst>
              <a:ext uri="{FF2B5EF4-FFF2-40B4-BE49-F238E27FC236}">
                <a16:creationId xmlns:a16="http://schemas.microsoft.com/office/drawing/2014/main" id="{6631E18F-7F9A-4090-9795-25965C2F03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9762" y="2089354"/>
            <a:ext cx="3079750" cy="803212"/>
          </a:xfrm>
          <a:prstGeom prst="rect">
            <a:avLst/>
          </a:prstGeom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CC54A2F7-B7C4-4D78-A4A4-9BA8AF5A9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8</a:t>
            </a:fld>
            <a:endParaRPr lang="de-DE"/>
          </a:p>
        </p:txBody>
      </p:sp>
      <p:pic>
        <p:nvPicPr>
          <p:cNvPr id="7" name="Picture 2" descr="Portail pédagogique : mathématiques - la ruche">
            <a:extLst>
              <a:ext uri="{FF2B5EF4-FFF2-40B4-BE49-F238E27FC236}">
                <a16:creationId xmlns:a16="http://schemas.microsoft.com/office/drawing/2014/main" id="{6D81AA18-293F-49D4-B1F4-152DE72868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126" y="36350"/>
            <a:ext cx="754613" cy="548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50913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05DE3-FB66-4240-8900-BA983B4AE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C - </a:t>
            </a:r>
            <a:r>
              <a:rPr lang="en-US" err="1">
                <a:cs typeface="Calibri Light"/>
              </a:rPr>
              <a:t>Organisation</a:t>
            </a:r>
            <a:r>
              <a:rPr lang="en-US">
                <a:cs typeface="Calibri Light"/>
              </a:rPr>
              <a:t> du temps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A3671F2-7B5B-4FCB-B223-24460573B2D9}"/>
              </a:ext>
            </a:extLst>
          </p:cNvPr>
          <p:cNvSpPr txBox="1"/>
          <p:nvPr/>
        </p:nvSpPr>
        <p:spPr>
          <a:xfrm>
            <a:off x="323850" y="1981200"/>
            <a:ext cx="439420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>
                <a:cs typeface="Calibri"/>
              </a:rPr>
              <a:t>Planning : Au plus tard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CDFEA688-E3FE-49D8-AA5D-AC5C096B5E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4154" y="2091258"/>
            <a:ext cx="3060700" cy="796862"/>
          </a:xfrm>
          <a:prstGeom prst="rect">
            <a:avLst/>
          </a:prstGeom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E15547E-CA3D-49C4-A224-D4BCAA6E82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9</a:t>
            </a:fld>
            <a:endParaRPr lang="de-DE"/>
          </a:p>
        </p:txBody>
      </p:sp>
      <p:pic>
        <p:nvPicPr>
          <p:cNvPr id="7" name="Picture 2" descr="Portail pédagogique : mathématiques - la ruche">
            <a:extLst>
              <a:ext uri="{FF2B5EF4-FFF2-40B4-BE49-F238E27FC236}">
                <a16:creationId xmlns:a16="http://schemas.microsoft.com/office/drawing/2014/main" id="{2962BF91-07EF-445C-AA29-12726809D7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126" y="36350"/>
            <a:ext cx="754613" cy="548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7">
            <a:extLst>
              <a:ext uri="{FF2B5EF4-FFF2-40B4-BE49-F238E27FC236}">
                <a16:creationId xmlns:a16="http://schemas.microsoft.com/office/drawing/2014/main" id="{A4243EBD-A44E-4B6B-91B0-79D5683DCB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565" y="3369650"/>
            <a:ext cx="11737297" cy="2092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4223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Grand écran</PresentationFormat>
  <Slides>31</Slides>
  <Notes>1</Notes>
  <HiddenSlides>1</HiddenSlide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31</vt:i4>
      </vt:variant>
    </vt:vector>
  </HeadingPairs>
  <TitlesOfParts>
    <vt:vector size="32" baseType="lpstr">
      <vt:lpstr>Ion</vt:lpstr>
      <vt:lpstr>Présentation</vt:lpstr>
      <vt:lpstr>Présentation PowerPoint</vt:lpstr>
      <vt:lpstr>I – Presentation du projet</vt:lpstr>
      <vt:lpstr>A – Descriptif d'une ruche connectée</vt:lpstr>
      <vt:lpstr>A – Descriptif d'une ruche connectée</vt:lpstr>
      <vt:lpstr>B - Les objectifs du projet</vt:lpstr>
      <vt:lpstr>B - Les objectifs du projet</vt:lpstr>
      <vt:lpstr>C - Organisation du temps</vt:lpstr>
      <vt:lpstr>C - Organisation du temps</vt:lpstr>
      <vt:lpstr>II – Realisation</vt:lpstr>
      <vt:lpstr>Présentation PowerPoint</vt:lpstr>
      <vt:lpstr>A - Présentation des modules</vt:lpstr>
      <vt:lpstr>A - Présentation des modules</vt:lpstr>
      <vt:lpstr>A - Présentation des modules</vt:lpstr>
      <vt:lpstr>A - Présentation des modules</vt:lpstr>
      <vt:lpstr>     B – Développement Soft </vt:lpstr>
      <vt:lpstr>     B – Développement Soft </vt:lpstr>
      <vt:lpstr>     B – Développement Soft </vt:lpstr>
      <vt:lpstr>     B – Développement Soft </vt:lpstr>
      <vt:lpstr>     B – Développement Soft </vt:lpstr>
      <vt:lpstr>     B – Développement Soft </vt:lpstr>
      <vt:lpstr>Présentation PowerPoint</vt:lpstr>
      <vt:lpstr>     B – Développement Soft </vt:lpstr>
      <vt:lpstr>     B – Développement Soft </vt:lpstr>
      <vt:lpstr>C - Développement électronique</vt:lpstr>
      <vt:lpstr>C - Développement électronique</vt:lpstr>
      <vt:lpstr> D – Prototypage</vt:lpstr>
      <vt:lpstr>III – Avancement du projet</vt:lpstr>
      <vt:lpstr>  A – Où en sommes-nous ? </vt:lpstr>
      <vt:lpstr>B – Ce qu'il reste à faire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</dc:title>
  <dc:creator>Yanis Khilifi</dc:creator>
  <cp:revision>2</cp:revision>
  <dcterms:created xsi:type="dcterms:W3CDTF">2021-01-15T06:06:14Z</dcterms:created>
  <dcterms:modified xsi:type="dcterms:W3CDTF">2021-01-15T13:47:26Z</dcterms:modified>
</cp:coreProperties>
</file>